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image" Target="../media/image-7-9.png"/><Relationship Id="rId10" Type="http://schemas.openxmlformats.org/officeDocument/2006/relationships/image" Target="../media/image-7-10.svg"/><Relationship Id="rId11" Type="http://schemas.openxmlformats.org/officeDocument/2006/relationships/slideLayout" Target="../slideLayouts/slideLayout8.xml"/><Relationship Id="rId1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Smart Water Requirement Calculator for Crops</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An AI-powered solution for efficient and sustainable irrigation planning in agriculture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4143" y="649962"/>
            <a:ext cx="9926479" cy="682347"/>
          </a:xfrm>
          <a:prstGeom prst="rect">
            <a:avLst/>
          </a:prstGeom>
          <a:noFill/>
          <a:ln/>
        </p:spPr>
        <p:txBody>
          <a:bodyPr wrap="none" lIns="0" tIns="0" rIns="0" bIns="0" rtlCol="0" anchor="t"/>
          <a:lstStyle/>
          <a:p>
            <a:pPr algn="l" indent="0" marL="0">
              <a:lnSpc>
                <a:spcPts val="5350"/>
              </a:lnSpc>
              <a:buNone/>
            </a:pPr>
            <a:r>
              <a:rPr lang="en-US" sz="4250" dirty="0">
                <a:solidFill>
                  <a:srgbClr val="312F2B"/>
                </a:solidFill>
                <a:latin typeface="Gelasio" pitchFamily="34" charset="0"/>
                <a:ea typeface="Gelasio" pitchFamily="34" charset="-122"/>
                <a:cs typeface="Gelasio" pitchFamily="34" charset="-120"/>
              </a:rPr>
              <a:t>Future Vision for Sustainable Agriculture</a:t>
            </a:r>
            <a:endParaRPr lang="en-US" sz="4250" dirty="0"/>
          </a:p>
        </p:txBody>
      </p:sp>
      <p:sp>
        <p:nvSpPr>
          <p:cNvPr id="3" name="Shape 1"/>
          <p:cNvSpPr/>
          <p:nvPr/>
        </p:nvSpPr>
        <p:spPr>
          <a:xfrm>
            <a:off x="764143" y="3778687"/>
            <a:ext cx="13102114" cy="30480"/>
          </a:xfrm>
          <a:prstGeom prst="roundRect">
            <a:avLst>
              <a:gd name="adj" fmla="val 300858"/>
            </a:avLst>
          </a:prstGeom>
          <a:solidFill>
            <a:srgbClr val="CECEC9"/>
          </a:solidFill>
          <a:ln/>
        </p:spPr>
      </p:sp>
      <p:sp>
        <p:nvSpPr>
          <p:cNvPr id="4" name="Shape 2"/>
          <p:cNvSpPr/>
          <p:nvPr/>
        </p:nvSpPr>
        <p:spPr>
          <a:xfrm>
            <a:off x="3290530" y="3123724"/>
            <a:ext cx="30480" cy="654963"/>
          </a:xfrm>
          <a:prstGeom prst="roundRect">
            <a:avLst>
              <a:gd name="adj" fmla="val 300858"/>
            </a:avLst>
          </a:prstGeom>
          <a:solidFill>
            <a:srgbClr val="CECEC9"/>
          </a:solidFill>
          <a:ln/>
        </p:spPr>
      </p:sp>
      <p:sp>
        <p:nvSpPr>
          <p:cNvPr id="5" name="Shape 3"/>
          <p:cNvSpPr/>
          <p:nvPr/>
        </p:nvSpPr>
        <p:spPr>
          <a:xfrm>
            <a:off x="3060144" y="3533061"/>
            <a:ext cx="491252" cy="491252"/>
          </a:xfrm>
          <a:prstGeom prst="roundRect">
            <a:avLst>
              <a:gd name="adj" fmla="val 18667"/>
            </a:avLst>
          </a:prstGeom>
          <a:solidFill>
            <a:srgbClr val="E8E8E3"/>
          </a:solidFill>
          <a:ln w="7620">
            <a:solidFill>
              <a:srgbClr val="CECEC9"/>
            </a:solidFill>
            <a:prstDash val="solid"/>
          </a:ln>
        </p:spPr>
      </p:sp>
      <p:sp>
        <p:nvSpPr>
          <p:cNvPr id="6" name="Text 4"/>
          <p:cNvSpPr/>
          <p:nvPr/>
        </p:nvSpPr>
        <p:spPr>
          <a:xfrm>
            <a:off x="3142059" y="3574018"/>
            <a:ext cx="327422" cy="409337"/>
          </a:xfrm>
          <a:prstGeom prst="rect">
            <a:avLst/>
          </a:prstGeom>
          <a:noFill/>
          <a:ln/>
        </p:spPr>
        <p:txBody>
          <a:bodyPr wrap="none" lIns="0" tIns="0" rIns="0" bIns="0" rtlCol="0" anchor="t"/>
          <a:lstStyle/>
          <a:p>
            <a:pPr algn="ctr" indent="0" marL="0">
              <a:lnSpc>
                <a:spcPts val="2550"/>
              </a:lnSpc>
              <a:buNone/>
            </a:pPr>
            <a:r>
              <a:rPr lang="en-US" sz="2550" dirty="0">
                <a:solidFill>
                  <a:srgbClr val="272525"/>
                </a:solidFill>
                <a:latin typeface="Gelasio" pitchFamily="34" charset="0"/>
                <a:ea typeface="Gelasio" pitchFamily="34" charset="-122"/>
                <a:cs typeface="Gelasio" pitchFamily="34" charset="-120"/>
              </a:rPr>
              <a:t>1</a:t>
            </a:r>
            <a:endParaRPr lang="en-US" sz="2550" dirty="0"/>
          </a:p>
        </p:txBody>
      </p:sp>
      <p:sp>
        <p:nvSpPr>
          <p:cNvPr id="7" name="Text 5"/>
          <p:cNvSpPr/>
          <p:nvPr/>
        </p:nvSpPr>
        <p:spPr>
          <a:xfrm>
            <a:off x="1941195" y="1752600"/>
            <a:ext cx="2729151" cy="341114"/>
          </a:xfrm>
          <a:prstGeom prst="rect">
            <a:avLst/>
          </a:prstGeom>
          <a:noFill/>
          <a:ln/>
        </p:spPr>
        <p:txBody>
          <a:bodyPr wrap="none" lIns="0" tIns="0" rIns="0" bIns="0" rtlCol="0" anchor="t"/>
          <a:lstStyle/>
          <a:p>
            <a:pPr algn="ctr" indent="0" marL="0">
              <a:lnSpc>
                <a:spcPts val="2650"/>
              </a:lnSpc>
              <a:buNone/>
            </a:pPr>
            <a:r>
              <a:rPr lang="en-US" sz="2100" dirty="0">
                <a:solidFill>
                  <a:srgbClr val="272525"/>
                </a:solidFill>
                <a:latin typeface="Gelasio" pitchFamily="34" charset="0"/>
                <a:ea typeface="Gelasio" pitchFamily="34" charset="-122"/>
                <a:cs typeface="Gelasio" pitchFamily="34" charset="-120"/>
              </a:rPr>
              <a:t>Current State</a:t>
            </a:r>
            <a:endParaRPr lang="en-US" sz="2100" dirty="0"/>
          </a:p>
        </p:txBody>
      </p:sp>
      <p:sp>
        <p:nvSpPr>
          <p:cNvPr id="8" name="Text 6"/>
          <p:cNvSpPr/>
          <p:nvPr/>
        </p:nvSpPr>
        <p:spPr>
          <a:xfrm>
            <a:off x="982385" y="2219801"/>
            <a:ext cx="4646771" cy="685562"/>
          </a:xfrm>
          <a:prstGeom prst="rect">
            <a:avLst/>
          </a:prstGeom>
          <a:noFill/>
          <a:ln/>
        </p:spPr>
        <p:txBody>
          <a:bodyPr wrap="square" lIns="0" tIns="0" rIns="0" bIns="0" rtlCol="0" anchor="t"/>
          <a:lstStyle/>
          <a:p>
            <a:pPr algn="ctr" indent="0" marL="0">
              <a:lnSpc>
                <a:spcPts val="2650"/>
              </a:lnSpc>
              <a:buNone/>
            </a:pPr>
            <a:r>
              <a:rPr lang="en-US" sz="1700" dirty="0">
                <a:solidFill>
                  <a:srgbClr val="272525"/>
                </a:solidFill>
                <a:latin typeface="Lato" pitchFamily="34" charset="0"/>
                <a:ea typeface="Lato" pitchFamily="34" charset="-122"/>
                <a:cs typeface="Lato" pitchFamily="34" charset="-120"/>
              </a:rPr>
              <a:t>Data-driven calculator providing irrigation recommendations based on farmer inputs</a:t>
            </a:r>
            <a:endParaRPr lang="en-US" sz="1700" dirty="0"/>
          </a:p>
        </p:txBody>
      </p:sp>
      <p:sp>
        <p:nvSpPr>
          <p:cNvPr id="9" name="Shape 7"/>
          <p:cNvSpPr/>
          <p:nvPr/>
        </p:nvSpPr>
        <p:spPr>
          <a:xfrm>
            <a:off x="5963483" y="3778687"/>
            <a:ext cx="30480" cy="654963"/>
          </a:xfrm>
          <a:prstGeom prst="roundRect">
            <a:avLst>
              <a:gd name="adj" fmla="val 300858"/>
            </a:avLst>
          </a:prstGeom>
          <a:solidFill>
            <a:srgbClr val="CECEC9"/>
          </a:solidFill>
          <a:ln/>
        </p:spPr>
      </p:sp>
      <p:sp>
        <p:nvSpPr>
          <p:cNvPr id="10" name="Shape 8"/>
          <p:cNvSpPr/>
          <p:nvPr/>
        </p:nvSpPr>
        <p:spPr>
          <a:xfrm>
            <a:off x="5733098" y="3533061"/>
            <a:ext cx="491252" cy="491252"/>
          </a:xfrm>
          <a:prstGeom prst="roundRect">
            <a:avLst>
              <a:gd name="adj" fmla="val 18667"/>
            </a:avLst>
          </a:prstGeom>
          <a:solidFill>
            <a:srgbClr val="E8E8E3"/>
          </a:solidFill>
          <a:ln w="7620">
            <a:solidFill>
              <a:srgbClr val="CECEC9"/>
            </a:solidFill>
            <a:prstDash val="solid"/>
          </a:ln>
        </p:spPr>
      </p:sp>
      <p:sp>
        <p:nvSpPr>
          <p:cNvPr id="11" name="Text 9"/>
          <p:cNvSpPr/>
          <p:nvPr/>
        </p:nvSpPr>
        <p:spPr>
          <a:xfrm>
            <a:off x="5815013" y="3574018"/>
            <a:ext cx="327422" cy="409337"/>
          </a:xfrm>
          <a:prstGeom prst="rect">
            <a:avLst/>
          </a:prstGeom>
          <a:noFill/>
          <a:ln/>
        </p:spPr>
        <p:txBody>
          <a:bodyPr wrap="none" lIns="0" tIns="0" rIns="0" bIns="0" rtlCol="0" anchor="t"/>
          <a:lstStyle/>
          <a:p>
            <a:pPr algn="ctr" indent="0" marL="0">
              <a:lnSpc>
                <a:spcPts val="2550"/>
              </a:lnSpc>
              <a:buNone/>
            </a:pPr>
            <a:r>
              <a:rPr lang="en-US" sz="2550" dirty="0">
                <a:solidFill>
                  <a:srgbClr val="272525"/>
                </a:solidFill>
                <a:latin typeface="Gelasio" pitchFamily="34" charset="0"/>
                <a:ea typeface="Gelasio" pitchFamily="34" charset="-122"/>
                <a:cs typeface="Gelasio" pitchFamily="34" charset="-120"/>
              </a:rPr>
              <a:t>2</a:t>
            </a:r>
            <a:endParaRPr lang="en-US" sz="2550" dirty="0"/>
          </a:p>
        </p:txBody>
      </p:sp>
      <p:sp>
        <p:nvSpPr>
          <p:cNvPr id="12" name="Text 10"/>
          <p:cNvSpPr/>
          <p:nvPr/>
        </p:nvSpPr>
        <p:spPr>
          <a:xfrm>
            <a:off x="4614148" y="4652010"/>
            <a:ext cx="2729151" cy="341114"/>
          </a:xfrm>
          <a:prstGeom prst="rect">
            <a:avLst/>
          </a:prstGeom>
          <a:noFill/>
          <a:ln/>
        </p:spPr>
        <p:txBody>
          <a:bodyPr wrap="none" lIns="0" tIns="0" rIns="0" bIns="0" rtlCol="0" anchor="t"/>
          <a:lstStyle/>
          <a:p>
            <a:pPr algn="ctr" indent="0" marL="0">
              <a:lnSpc>
                <a:spcPts val="2650"/>
              </a:lnSpc>
              <a:buNone/>
            </a:pPr>
            <a:r>
              <a:rPr lang="en-US" sz="2100" dirty="0">
                <a:solidFill>
                  <a:srgbClr val="272525"/>
                </a:solidFill>
                <a:latin typeface="Gelasio" pitchFamily="34" charset="0"/>
                <a:ea typeface="Gelasio" pitchFamily="34" charset="-122"/>
                <a:cs typeface="Gelasio" pitchFamily="34" charset="-120"/>
              </a:rPr>
              <a:t>Near Future</a:t>
            </a:r>
            <a:endParaRPr lang="en-US" sz="2100" dirty="0"/>
          </a:p>
        </p:txBody>
      </p:sp>
      <p:sp>
        <p:nvSpPr>
          <p:cNvPr id="13" name="Text 11"/>
          <p:cNvSpPr/>
          <p:nvPr/>
        </p:nvSpPr>
        <p:spPr>
          <a:xfrm>
            <a:off x="3655338" y="5119211"/>
            <a:ext cx="4646771" cy="685562"/>
          </a:xfrm>
          <a:prstGeom prst="rect">
            <a:avLst/>
          </a:prstGeom>
          <a:noFill/>
          <a:ln/>
        </p:spPr>
        <p:txBody>
          <a:bodyPr wrap="square" lIns="0" tIns="0" rIns="0" bIns="0" rtlCol="0" anchor="t"/>
          <a:lstStyle/>
          <a:p>
            <a:pPr algn="ctr" indent="0" marL="0">
              <a:lnSpc>
                <a:spcPts val="2650"/>
              </a:lnSpc>
              <a:buNone/>
            </a:pPr>
            <a:r>
              <a:rPr lang="en-US" sz="1700" dirty="0">
                <a:solidFill>
                  <a:srgbClr val="272525"/>
                </a:solidFill>
                <a:latin typeface="Lato" pitchFamily="34" charset="0"/>
                <a:ea typeface="Lato" pitchFamily="34" charset="-122"/>
                <a:cs typeface="Lato" pitchFamily="34" charset="-120"/>
              </a:rPr>
              <a:t>IoT soil moisture sensors providing real-time field data automatically</a:t>
            </a:r>
            <a:endParaRPr lang="en-US" sz="1700" dirty="0"/>
          </a:p>
        </p:txBody>
      </p:sp>
      <p:sp>
        <p:nvSpPr>
          <p:cNvPr id="14" name="Shape 12"/>
          <p:cNvSpPr/>
          <p:nvPr/>
        </p:nvSpPr>
        <p:spPr>
          <a:xfrm>
            <a:off x="8636437" y="3123724"/>
            <a:ext cx="30480" cy="654963"/>
          </a:xfrm>
          <a:prstGeom prst="roundRect">
            <a:avLst>
              <a:gd name="adj" fmla="val 300858"/>
            </a:avLst>
          </a:prstGeom>
          <a:solidFill>
            <a:srgbClr val="CECEC9"/>
          </a:solidFill>
          <a:ln/>
        </p:spPr>
      </p:sp>
      <p:sp>
        <p:nvSpPr>
          <p:cNvPr id="15" name="Shape 13"/>
          <p:cNvSpPr/>
          <p:nvPr/>
        </p:nvSpPr>
        <p:spPr>
          <a:xfrm>
            <a:off x="8406051" y="3533061"/>
            <a:ext cx="491252" cy="491252"/>
          </a:xfrm>
          <a:prstGeom prst="roundRect">
            <a:avLst>
              <a:gd name="adj" fmla="val 18667"/>
            </a:avLst>
          </a:prstGeom>
          <a:solidFill>
            <a:srgbClr val="E8E8E3"/>
          </a:solidFill>
          <a:ln w="7620">
            <a:solidFill>
              <a:srgbClr val="CECEC9"/>
            </a:solidFill>
            <a:prstDash val="solid"/>
          </a:ln>
        </p:spPr>
      </p:sp>
      <p:sp>
        <p:nvSpPr>
          <p:cNvPr id="16" name="Text 14"/>
          <p:cNvSpPr/>
          <p:nvPr/>
        </p:nvSpPr>
        <p:spPr>
          <a:xfrm>
            <a:off x="8487966" y="3574018"/>
            <a:ext cx="327422" cy="409337"/>
          </a:xfrm>
          <a:prstGeom prst="rect">
            <a:avLst/>
          </a:prstGeom>
          <a:noFill/>
          <a:ln/>
        </p:spPr>
        <p:txBody>
          <a:bodyPr wrap="none" lIns="0" tIns="0" rIns="0" bIns="0" rtlCol="0" anchor="t"/>
          <a:lstStyle/>
          <a:p>
            <a:pPr algn="ctr" indent="0" marL="0">
              <a:lnSpc>
                <a:spcPts val="2550"/>
              </a:lnSpc>
              <a:buNone/>
            </a:pPr>
            <a:r>
              <a:rPr lang="en-US" sz="2550" dirty="0">
                <a:solidFill>
                  <a:srgbClr val="272525"/>
                </a:solidFill>
                <a:latin typeface="Gelasio" pitchFamily="34" charset="0"/>
                <a:ea typeface="Gelasio" pitchFamily="34" charset="-122"/>
                <a:cs typeface="Gelasio" pitchFamily="34" charset="-120"/>
              </a:rPr>
              <a:t>3</a:t>
            </a:r>
            <a:endParaRPr lang="en-US" sz="2550" dirty="0"/>
          </a:p>
        </p:txBody>
      </p:sp>
      <p:sp>
        <p:nvSpPr>
          <p:cNvPr id="17" name="Text 15"/>
          <p:cNvSpPr/>
          <p:nvPr/>
        </p:nvSpPr>
        <p:spPr>
          <a:xfrm>
            <a:off x="7287101" y="1752600"/>
            <a:ext cx="2729151" cy="341114"/>
          </a:xfrm>
          <a:prstGeom prst="rect">
            <a:avLst/>
          </a:prstGeom>
          <a:noFill/>
          <a:ln/>
        </p:spPr>
        <p:txBody>
          <a:bodyPr wrap="none" lIns="0" tIns="0" rIns="0" bIns="0" rtlCol="0" anchor="t"/>
          <a:lstStyle/>
          <a:p>
            <a:pPr algn="ctr" indent="0" marL="0">
              <a:lnSpc>
                <a:spcPts val="2650"/>
              </a:lnSpc>
              <a:buNone/>
            </a:pPr>
            <a:r>
              <a:rPr lang="en-US" sz="2100" dirty="0">
                <a:solidFill>
                  <a:srgbClr val="272525"/>
                </a:solidFill>
                <a:latin typeface="Gelasio" pitchFamily="34" charset="0"/>
                <a:ea typeface="Gelasio" pitchFamily="34" charset="-122"/>
                <a:cs typeface="Gelasio" pitchFamily="34" charset="-120"/>
              </a:rPr>
              <a:t>Mid-Term</a:t>
            </a:r>
            <a:endParaRPr lang="en-US" sz="2100" dirty="0"/>
          </a:p>
        </p:txBody>
      </p:sp>
      <p:sp>
        <p:nvSpPr>
          <p:cNvPr id="18" name="Text 16"/>
          <p:cNvSpPr/>
          <p:nvPr/>
        </p:nvSpPr>
        <p:spPr>
          <a:xfrm>
            <a:off x="6328291" y="2219801"/>
            <a:ext cx="4646771" cy="685562"/>
          </a:xfrm>
          <a:prstGeom prst="rect">
            <a:avLst/>
          </a:prstGeom>
          <a:noFill/>
          <a:ln/>
        </p:spPr>
        <p:txBody>
          <a:bodyPr wrap="square" lIns="0" tIns="0" rIns="0" bIns="0" rtlCol="0" anchor="t"/>
          <a:lstStyle/>
          <a:p>
            <a:pPr algn="ctr" indent="0" marL="0">
              <a:lnSpc>
                <a:spcPts val="2650"/>
              </a:lnSpc>
              <a:buNone/>
            </a:pPr>
            <a:r>
              <a:rPr lang="en-US" sz="1700" dirty="0">
                <a:solidFill>
                  <a:srgbClr val="272525"/>
                </a:solidFill>
                <a:latin typeface="Lato" pitchFamily="34" charset="0"/>
                <a:ea typeface="Lato" pitchFamily="34" charset="-122"/>
                <a:cs typeface="Lato" pitchFamily="34" charset="-120"/>
              </a:rPr>
              <a:t>Real-time weather API integration for dynamic adjustment to changing conditions</a:t>
            </a:r>
            <a:endParaRPr lang="en-US" sz="1700" dirty="0"/>
          </a:p>
        </p:txBody>
      </p:sp>
      <p:sp>
        <p:nvSpPr>
          <p:cNvPr id="19" name="Shape 17"/>
          <p:cNvSpPr/>
          <p:nvPr/>
        </p:nvSpPr>
        <p:spPr>
          <a:xfrm>
            <a:off x="11309390" y="3778687"/>
            <a:ext cx="30480" cy="654963"/>
          </a:xfrm>
          <a:prstGeom prst="roundRect">
            <a:avLst>
              <a:gd name="adj" fmla="val 300858"/>
            </a:avLst>
          </a:prstGeom>
          <a:solidFill>
            <a:srgbClr val="CECEC9"/>
          </a:solidFill>
          <a:ln/>
        </p:spPr>
      </p:sp>
      <p:sp>
        <p:nvSpPr>
          <p:cNvPr id="20" name="Shape 18"/>
          <p:cNvSpPr/>
          <p:nvPr/>
        </p:nvSpPr>
        <p:spPr>
          <a:xfrm>
            <a:off x="11079004" y="3533061"/>
            <a:ext cx="491252" cy="491252"/>
          </a:xfrm>
          <a:prstGeom prst="roundRect">
            <a:avLst>
              <a:gd name="adj" fmla="val 18667"/>
            </a:avLst>
          </a:prstGeom>
          <a:solidFill>
            <a:srgbClr val="E8E8E3"/>
          </a:solidFill>
          <a:ln w="7620">
            <a:solidFill>
              <a:srgbClr val="CECEC9"/>
            </a:solidFill>
            <a:prstDash val="solid"/>
          </a:ln>
        </p:spPr>
      </p:sp>
      <p:sp>
        <p:nvSpPr>
          <p:cNvPr id="21" name="Text 19"/>
          <p:cNvSpPr/>
          <p:nvPr/>
        </p:nvSpPr>
        <p:spPr>
          <a:xfrm>
            <a:off x="11160919" y="3574018"/>
            <a:ext cx="327422" cy="409337"/>
          </a:xfrm>
          <a:prstGeom prst="rect">
            <a:avLst/>
          </a:prstGeom>
          <a:noFill/>
          <a:ln/>
        </p:spPr>
        <p:txBody>
          <a:bodyPr wrap="none" lIns="0" tIns="0" rIns="0" bIns="0" rtlCol="0" anchor="t"/>
          <a:lstStyle/>
          <a:p>
            <a:pPr algn="ctr" indent="0" marL="0">
              <a:lnSpc>
                <a:spcPts val="2550"/>
              </a:lnSpc>
              <a:buNone/>
            </a:pPr>
            <a:r>
              <a:rPr lang="en-US" sz="2550" dirty="0">
                <a:solidFill>
                  <a:srgbClr val="272525"/>
                </a:solidFill>
                <a:latin typeface="Gelasio" pitchFamily="34" charset="0"/>
                <a:ea typeface="Gelasio" pitchFamily="34" charset="-122"/>
                <a:cs typeface="Gelasio" pitchFamily="34" charset="-120"/>
              </a:rPr>
              <a:t>4</a:t>
            </a:r>
            <a:endParaRPr lang="en-US" sz="2550" dirty="0"/>
          </a:p>
        </p:txBody>
      </p:sp>
      <p:sp>
        <p:nvSpPr>
          <p:cNvPr id="22" name="Text 20"/>
          <p:cNvSpPr/>
          <p:nvPr/>
        </p:nvSpPr>
        <p:spPr>
          <a:xfrm>
            <a:off x="9960054" y="4652010"/>
            <a:ext cx="2729151" cy="341114"/>
          </a:xfrm>
          <a:prstGeom prst="rect">
            <a:avLst/>
          </a:prstGeom>
          <a:noFill/>
          <a:ln/>
        </p:spPr>
        <p:txBody>
          <a:bodyPr wrap="none" lIns="0" tIns="0" rIns="0" bIns="0" rtlCol="0" anchor="t"/>
          <a:lstStyle/>
          <a:p>
            <a:pPr algn="ctr" indent="0" marL="0">
              <a:lnSpc>
                <a:spcPts val="2650"/>
              </a:lnSpc>
              <a:buNone/>
            </a:pPr>
            <a:r>
              <a:rPr lang="en-US" sz="2100" dirty="0">
                <a:solidFill>
                  <a:srgbClr val="272525"/>
                </a:solidFill>
                <a:latin typeface="Gelasio" pitchFamily="34" charset="0"/>
                <a:ea typeface="Gelasio" pitchFamily="34" charset="-122"/>
                <a:cs typeface="Gelasio" pitchFamily="34" charset="-120"/>
              </a:rPr>
              <a:t>Long-Term</a:t>
            </a:r>
            <a:endParaRPr lang="en-US" sz="2100" dirty="0"/>
          </a:p>
        </p:txBody>
      </p:sp>
      <p:sp>
        <p:nvSpPr>
          <p:cNvPr id="23" name="Text 21"/>
          <p:cNvSpPr/>
          <p:nvPr/>
        </p:nvSpPr>
        <p:spPr>
          <a:xfrm>
            <a:off x="9001244" y="5119211"/>
            <a:ext cx="4646771" cy="685562"/>
          </a:xfrm>
          <a:prstGeom prst="rect">
            <a:avLst/>
          </a:prstGeom>
          <a:noFill/>
          <a:ln/>
        </p:spPr>
        <p:txBody>
          <a:bodyPr wrap="square" lIns="0" tIns="0" rIns="0" bIns="0" rtlCol="0" anchor="t"/>
          <a:lstStyle/>
          <a:p>
            <a:pPr algn="ctr" indent="0" marL="0">
              <a:lnSpc>
                <a:spcPts val="2650"/>
              </a:lnSpc>
              <a:buNone/>
            </a:pPr>
            <a:r>
              <a:rPr lang="en-US" sz="1700" dirty="0">
                <a:solidFill>
                  <a:srgbClr val="272525"/>
                </a:solidFill>
                <a:latin typeface="Lato" pitchFamily="34" charset="0"/>
                <a:ea typeface="Lato" pitchFamily="34" charset="-122"/>
                <a:cs typeface="Lato" pitchFamily="34" charset="-120"/>
              </a:rPr>
              <a:t>AI-powered predictive system using machine learning for crop water needs</a:t>
            </a:r>
            <a:endParaRPr lang="en-US" sz="1700" dirty="0"/>
          </a:p>
        </p:txBody>
      </p:sp>
      <p:sp>
        <p:nvSpPr>
          <p:cNvPr id="24" name="Shape 22"/>
          <p:cNvSpPr/>
          <p:nvPr/>
        </p:nvSpPr>
        <p:spPr>
          <a:xfrm>
            <a:off x="764143" y="6150227"/>
            <a:ext cx="13102114" cy="34885"/>
          </a:xfrm>
          <a:prstGeom prst="rect">
            <a:avLst/>
          </a:prstGeom>
          <a:solidFill>
            <a:srgbClr val="272525">
              <a:alpha val="50000"/>
            </a:srgbClr>
          </a:solidFill>
          <a:ln/>
        </p:spPr>
      </p:sp>
      <p:sp>
        <p:nvSpPr>
          <p:cNvPr id="25" name="Text 23"/>
          <p:cNvSpPr/>
          <p:nvPr/>
        </p:nvSpPr>
        <p:spPr>
          <a:xfrm>
            <a:off x="1091565" y="6657737"/>
            <a:ext cx="12774692" cy="685562"/>
          </a:xfrm>
          <a:prstGeom prst="rect">
            <a:avLst/>
          </a:prstGeom>
          <a:noFill/>
          <a:ln/>
        </p:spPr>
        <p:txBody>
          <a:bodyPr wrap="square" lIns="0" tIns="0" rIns="0" bIns="0" rtlCol="0" anchor="t"/>
          <a:lstStyle/>
          <a:p>
            <a:pPr algn="l" indent="0" marL="0">
              <a:lnSpc>
                <a:spcPts val="2650"/>
              </a:lnSpc>
              <a:buNone/>
            </a:pPr>
            <a:r>
              <a:rPr lang="en-US" sz="1700" b="1" dirty="0">
                <a:solidFill>
                  <a:srgbClr val="272525"/>
                </a:solidFill>
                <a:latin typeface="Lato" pitchFamily="34" charset="0"/>
                <a:ea typeface="Lato" pitchFamily="34" charset="-122"/>
                <a:cs typeface="Lato" pitchFamily="34" charset="-120"/>
              </a:rPr>
              <a:t>The Smart Water Requirement Calculator represents a significant step towards sustainable and data-driven agriculture, empowering farmers to make informed irrigation decisions and conserve precious water resources for future generations.</a:t>
            </a:r>
            <a:endParaRPr lang="en-US" sz="1700" dirty="0"/>
          </a:p>
        </p:txBody>
      </p:sp>
      <p:sp>
        <p:nvSpPr>
          <p:cNvPr id="26" name="Shape 24"/>
          <p:cNvSpPr/>
          <p:nvPr/>
        </p:nvSpPr>
        <p:spPr>
          <a:xfrm>
            <a:off x="764143" y="6421398"/>
            <a:ext cx="30480" cy="1158240"/>
          </a:xfrm>
          <a:prstGeom prst="rect">
            <a:avLst/>
          </a:prstGeom>
          <a:solidFill>
            <a:srgbClr val="E5E5E0"/>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3898" y="939403"/>
            <a:ext cx="7856696" cy="628412"/>
          </a:xfrm>
          <a:prstGeom prst="rect">
            <a:avLst/>
          </a:prstGeom>
          <a:noFill/>
          <a:ln/>
        </p:spPr>
        <p:txBody>
          <a:bodyPr wrap="none" lIns="0" tIns="0" rIns="0" bIns="0" rtlCol="0" anchor="t"/>
          <a:lstStyle/>
          <a:p>
            <a:pPr algn="l" indent="0" marL="0">
              <a:lnSpc>
                <a:spcPts val="4900"/>
              </a:lnSpc>
              <a:buNone/>
            </a:pPr>
            <a:r>
              <a:rPr lang="en-US" sz="3950" dirty="0">
                <a:solidFill>
                  <a:srgbClr val="312F2B"/>
                </a:solidFill>
                <a:latin typeface="Gelasio" pitchFamily="34" charset="0"/>
                <a:ea typeface="Gelasio" pitchFamily="34" charset="-122"/>
                <a:cs typeface="Gelasio" pitchFamily="34" charset="-120"/>
              </a:rPr>
              <a:t>The Water Challenge in Agriculture</a:t>
            </a:r>
            <a:endParaRPr lang="en-US" sz="3950" dirty="0"/>
          </a:p>
        </p:txBody>
      </p:sp>
      <p:sp>
        <p:nvSpPr>
          <p:cNvPr id="3" name="Text 1"/>
          <p:cNvSpPr/>
          <p:nvPr/>
        </p:nvSpPr>
        <p:spPr>
          <a:xfrm>
            <a:off x="703898" y="2277785"/>
            <a:ext cx="4308991" cy="1820942"/>
          </a:xfrm>
          <a:prstGeom prst="rect">
            <a:avLst/>
          </a:prstGeom>
          <a:noFill/>
          <a:ln/>
        </p:spPr>
        <p:txBody>
          <a:bodyPr wrap="square" lIns="0" tIns="0" rIns="0" bIns="0" rtlCol="0" anchor="t"/>
          <a:lstStyle/>
          <a:p>
            <a:pPr algn="l" indent="0" marL="0">
              <a:lnSpc>
                <a:spcPts val="2350"/>
              </a:lnSpc>
              <a:buNone/>
            </a:pPr>
            <a:r>
              <a:rPr lang="en-US" sz="1550" dirty="0">
                <a:solidFill>
                  <a:srgbClr val="272525"/>
                </a:solidFill>
                <a:latin typeface="Lato" pitchFamily="34" charset="0"/>
                <a:ea typeface="Lato" pitchFamily="34" charset="-122"/>
                <a:cs typeface="Lato" pitchFamily="34" charset="-120"/>
              </a:rPr>
              <a:t>Agriculture accounts for nearly 70% of global freshwater consumption, making it the largest water user worldwide. Despite this significant demand, many farmers continue to rely on traditional methods and guesswork rather than data-driven approaches.</a:t>
            </a:r>
            <a:endParaRPr lang="en-US" sz="1550" dirty="0"/>
          </a:p>
        </p:txBody>
      </p:sp>
      <p:sp>
        <p:nvSpPr>
          <p:cNvPr id="4" name="Text 2"/>
          <p:cNvSpPr/>
          <p:nvPr/>
        </p:nvSpPr>
        <p:spPr>
          <a:xfrm>
            <a:off x="703898" y="4259223"/>
            <a:ext cx="4308991" cy="1820942"/>
          </a:xfrm>
          <a:prstGeom prst="rect">
            <a:avLst/>
          </a:prstGeom>
          <a:noFill/>
          <a:ln/>
        </p:spPr>
        <p:txBody>
          <a:bodyPr wrap="square" lIns="0" tIns="0" rIns="0" bIns="0" rtlCol="0" anchor="t"/>
          <a:lstStyle/>
          <a:p>
            <a:pPr algn="l" indent="0" marL="0">
              <a:lnSpc>
                <a:spcPts val="2350"/>
              </a:lnSpc>
              <a:buNone/>
            </a:pPr>
            <a:r>
              <a:rPr lang="en-US" sz="1550" dirty="0">
                <a:solidFill>
                  <a:srgbClr val="272525"/>
                </a:solidFill>
                <a:latin typeface="Lato" pitchFamily="34" charset="0"/>
                <a:ea typeface="Lato" pitchFamily="34" charset="-122"/>
                <a:cs typeface="Lato" pitchFamily="34" charset="-120"/>
              </a:rPr>
              <a:t>Improper irrigation practices result in substantial water wastage, increased electricity costs for pumping, and ultimately, reduced crop yields. The gap between potential and actual productivity remains wide due to inefficient water management.</a:t>
            </a:r>
            <a:endParaRPr lang="en-US" sz="1550" dirty="0"/>
          </a:p>
        </p:txBody>
      </p:sp>
      <p:sp>
        <p:nvSpPr>
          <p:cNvPr id="5" name="Text 3"/>
          <p:cNvSpPr/>
          <p:nvPr/>
        </p:nvSpPr>
        <p:spPr>
          <a:xfrm>
            <a:off x="703898" y="6240661"/>
            <a:ext cx="4308991" cy="606981"/>
          </a:xfrm>
          <a:prstGeom prst="rect">
            <a:avLst/>
          </a:prstGeom>
          <a:noFill/>
          <a:ln/>
        </p:spPr>
        <p:txBody>
          <a:bodyPr wrap="square" lIns="0" tIns="0" rIns="0" bIns="0" rtlCol="0" anchor="t"/>
          <a:lstStyle/>
          <a:p>
            <a:pPr algn="l" indent="0" marL="0">
              <a:lnSpc>
                <a:spcPts val="2350"/>
              </a:lnSpc>
              <a:buNone/>
            </a:pPr>
            <a:r>
              <a:rPr lang="en-US" sz="1550" dirty="0">
                <a:solidFill>
                  <a:srgbClr val="272525"/>
                </a:solidFill>
                <a:latin typeface="Lato" pitchFamily="34" charset="0"/>
                <a:ea typeface="Lato" pitchFamily="34" charset="-122"/>
                <a:cs typeface="Lato" pitchFamily="34" charset="-120"/>
              </a:rPr>
              <a:t>This project bridges that gap with a smart, technology-enabled irrigation planning solution.</a:t>
            </a:r>
            <a:endParaRPr lang="en-US" sz="1550" dirty="0"/>
          </a:p>
        </p:txBody>
      </p:sp>
      <p:pic>
        <p:nvPicPr>
          <p:cNvPr id="6" name="Image 0" descr="preencoded.png">    </p:cNvPr>
          <p:cNvPicPr>
            <a:picLocks noChangeAspect="1"/>
          </p:cNvPicPr>
          <p:nvPr/>
        </p:nvPicPr>
        <p:blipFill>
          <a:blip r:embed="rId1"/>
          <a:stretch>
            <a:fillRect/>
          </a:stretch>
        </p:blipFill>
        <p:spPr>
          <a:xfrm>
            <a:off x="5511046" y="2035850"/>
            <a:ext cx="8422958" cy="50537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27842"/>
            <a:ext cx="6982897"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Understanding the Problem</a:t>
            </a:r>
            <a:endParaRPr lang="en-US" sz="4450" dirty="0"/>
          </a:p>
        </p:txBody>
      </p:sp>
      <p:sp>
        <p:nvSpPr>
          <p:cNvPr id="3" name="Shape 1"/>
          <p:cNvSpPr/>
          <p:nvPr/>
        </p:nvSpPr>
        <p:spPr>
          <a:xfrm>
            <a:off x="793790" y="1990249"/>
            <a:ext cx="6407944" cy="2592348"/>
          </a:xfrm>
          <a:prstGeom prst="roundRect">
            <a:avLst>
              <a:gd name="adj" fmla="val 3675"/>
            </a:avLst>
          </a:prstGeom>
          <a:solidFill>
            <a:srgbClr val="E8E8E3"/>
          </a:solidFill>
          <a:ln w="7620">
            <a:solidFill>
              <a:srgbClr val="CECEC9"/>
            </a:solidFill>
            <a:prstDash val="solid"/>
          </a:ln>
        </p:spPr>
      </p:sp>
      <p:sp>
        <p:nvSpPr>
          <p:cNvPr id="4" name="Shape 2"/>
          <p:cNvSpPr/>
          <p:nvPr/>
        </p:nvSpPr>
        <p:spPr>
          <a:xfrm>
            <a:off x="1028224" y="2224683"/>
            <a:ext cx="680442" cy="680442"/>
          </a:xfrm>
          <a:prstGeom prst="roundRect">
            <a:avLst>
              <a:gd name="adj" fmla="val 13436980"/>
            </a:avLst>
          </a:prstGeom>
          <a:solidFill>
            <a:srgbClr val="E5E5E0"/>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2411730"/>
            <a:ext cx="306110" cy="306110"/>
          </a:xfrm>
          <a:prstGeom prst="rect">
            <a:avLst/>
          </a:prstGeom>
        </p:spPr>
      </p:pic>
      <p:sp>
        <p:nvSpPr>
          <p:cNvPr id="6" name="Text 3"/>
          <p:cNvSpPr/>
          <p:nvPr/>
        </p:nvSpPr>
        <p:spPr>
          <a:xfrm>
            <a:off x="1028224" y="3131939"/>
            <a:ext cx="3066217"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Unknown Requirements</a:t>
            </a:r>
            <a:endParaRPr lang="en-US" sz="2200" dirty="0"/>
          </a:p>
        </p:txBody>
      </p:sp>
      <p:sp>
        <p:nvSpPr>
          <p:cNvPr id="7" name="Text 4"/>
          <p:cNvSpPr/>
          <p:nvPr/>
        </p:nvSpPr>
        <p:spPr>
          <a:xfrm>
            <a:off x="1028224" y="3622358"/>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Farmers lack precise knowledge about exact water needs for different crops at various growth stages</a:t>
            </a:r>
            <a:endParaRPr lang="en-US" sz="1750" dirty="0"/>
          </a:p>
        </p:txBody>
      </p:sp>
      <p:sp>
        <p:nvSpPr>
          <p:cNvPr id="8" name="Shape 5"/>
          <p:cNvSpPr/>
          <p:nvPr/>
        </p:nvSpPr>
        <p:spPr>
          <a:xfrm>
            <a:off x="7428548" y="1990249"/>
            <a:ext cx="6408063" cy="2592348"/>
          </a:xfrm>
          <a:prstGeom prst="roundRect">
            <a:avLst>
              <a:gd name="adj" fmla="val 3675"/>
            </a:avLst>
          </a:prstGeom>
          <a:solidFill>
            <a:srgbClr val="E8E8E3"/>
          </a:solidFill>
          <a:ln w="7620">
            <a:solidFill>
              <a:srgbClr val="CECEC9"/>
            </a:solidFill>
            <a:prstDash val="solid"/>
          </a:ln>
        </p:spPr>
      </p:sp>
      <p:sp>
        <p:nvSpPr>
          <p:cNvPr id="9" name="Shape 6"/>
          <p:cNvSpPr/>
          <p:nvPr/>
        </p:nvSpPr>
        <p:spPr>
          <a:xfrm>
            <a:off x="7662982" y="2224683"/>
            <a:ext cx="680442" cy="680442"/>
          </a:xfrm>
          <a:prstGeom prst="roundRect">
            <a:avLst>
              <a:gd name="adj" fmla="val 13436980"/>
            </a:avLst>
          </a:prstGeom>
          <a:solidFill>
            <a:srgbClr val="E5E5E0"/>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0148" y="2411730"/>
            <a:ext cx="306110" cy="306110"/>
          </a:xfrm>
          <a:prstGeom prst="rect">
            <a:avLst/>
          </a:prstGeom>
        </p:spPr>
      </p:pic>
      <p:sp>
        <p:nvSpPr>
          <p:cNvPr id="11" name="Text 7"/>
          <p:cNvSpPr/>
          <p:nvPr/>
        </p:nvSpPr>
        <p:spPr>
          <a:xfrm>
            <a:off x="7662982" y="3131939"/>
            <a:ext cx="3450908"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One-Size-Fits-All Approach</a:t>
            </a:r>
            <a:endParaRPr lang="en-US" sz="2200" dirty="0"/>
          </a:p>
        </p:txBody>
      </p:sp>
      <p:sp>
        <p:nvSpPr>
          <p:cNvPr id="12" name="Text 8"/>
          <p:cNvSpPr/>
          <p:nvPr/>
        </p:nvSpPr>
        <p:spPr>
          <a:xfrm>
            <a:off x="7662982" y="3622358"/>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Same irrigation methods applied regardless of crop type, soil conditions, or climate variations</a:t>
            </a:r>
            <a:endParaRPr lang="en-US" sz="1750" dirty="0"/>
          </a:p>
        </p:txBody>
      </p:sp>
      <p:sp>
        <p:nvSpPr>
          <p:cNvPr id="13" name="Shape 9"/>
          <p:cNvSpPr/>
          <p:nvPr/>
        </p:nvSpPr>
        <p:spPr>
          <a:xfrm>
            <a:off x="793790" y="4809411"/>
            <a:ext cx="6407944" cy="2592348"/>
          </a:xfrm>
          <a:prstGeom prst="roundRect">
            <a:avLst>
              <a:gd name="adj" fmla="val 3675"/>
            </a:avLst>
          </a:prstGeom>
          <a:solidFill>
            <a:srgbClr val="E8E8E3"/>
          </a:solidFill>
          <a:ln w="7620">
            <a:solidFill>
              <a:srgbClr val="CECEC9"/>
            </a:solidFill>
            <a:prstDash val="solid"/>
          </a:ln>
        </p:spPr>
      </p:sp>
      <p:sp>
        <p:nvSpPr>
          <p:cNvPr id="14" name="Shape 10"/>
          <p:cNvSpPr/>
          <p:nvPr/>
        </p:nvSpPr>
        <p:spPr>
          <a:xfrm>
            <a:off x="1028224" y="5043845"/>
            <a:ext cx="680442" cy="680442"/>
          </a:xfrm>
          <a:prstGeom prst="roundRect">
            <a:avLst>
              <a:gd name="adj" fmla="val 13436980"/>
            </a:avLst>
          </a:prstGeom>
          <a:solidFill>
            <a:srgbClr val="E5E5E0"/>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5390" y="5230892"/>
            <a:ext cx="306110" cy="306110"/>
          </a:xfrm>
          <a:prstGeom prst="rect">
            <a:avLst/>
          </a:prstGeom>
        </p:spPr>
      </p:pic>
      <p:sp>
        <p:nvSpPr>
          <p:cNvPr id="16" name="Text 11"/>
          <p:cNvSpPr/>
          <p:nvPr/>
        </p:nvSpPr>
        <p:spPr>
          <a:xfrm>
            <a:off x="1028224" y="59511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Ignores Local Factors</a:t>
            </a:r>
            <a:endParaRPr lang="en-US" sz="2200" dirty="0"/>
          </a:p>
        </p:txBody>
      </p:sp>
      <p:sp>
        <p:nvSpPr>
          <p:cNvPr id="17" name="Text 12"/>
          <p:cNvSpPr/>
          <p:nvPr/>
        </p:nvSpPr>
        <p:spPr>
          <a:xfrm>
            <a:off x="1028224" y="6441519"/>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Weather patterns, rainfall data, and regional differences are rarely considered in irrigation planning</a:t>
            </a:r>
            <a:endParaRPr lang="en-US" sz="1750" dirty="0"/>
          </a:p>
        </p:txBody>
      </p:sp>
      <p:sp>
        <p:nvSpPr>
          <p:cNvPr id="18" name="Shape 13"/>
          <p:cNvSpPr/>
          <p:nvPr/>
        </p:nvSpPr>
        <p:spPr>
          <a:xfrm>
            <a:off x="7428548" y="4809411"/>
            <a:ext cx="6408063" cy="2592348"/>
          </a:xfrm>
          <a:prstGeom prst="roundRect">
            <a:avLst>
              <a:gd name="adj" fmla="val 3675"/>
            </a:avLst>
          </a:prstGeom>
          <a:solidFill>
            <a:srgbClr val="E8E8E3"/>
          </a:solidFill>
          <a:ln w="7620">
            <a:solidFill>
              <a:srgbClr val="CECEC9"/>
            </a:solidFill>
            <a:prstDash val="solid"/>
          </a:ln>
        </p:spPr>
      </p:sp>
      <p:sp>
        <p:nvSpPr>
          <p:cNvPr id="19" name="Shape 14"/>
          <p:cNvSpPr/>
          <p:nvPr/>
        </p:nvSpPr>
        <p:spPr>
          <a:xfrm>
            <a:off x="7662982" y="5043845"/>
            <a:ext cx="680442" cy="680442"/>
          </a:xfrm>
          <a:prstGeom prst="roundRect">
            <a:avLst>
              <a:gd name="adj" fmla="val 13436980"/>
            </a:avLst>
          </a:prstGeom>
          <a:solidFill>
            <a:srgbClr val="E5E5E0"/>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0148" y="5230892"/>
            <a:ext cx="306110" cy="306110"/>
          </a:xfrm>
          <a:prstGeom prst="rect">
            <a:avLst/>
          </a:prstGeom>
        </p:spPr>
      </p:pic>
      <p:sp>
        <p:nvSpPr>
          <p:cNvPr id="21" name="Text 15"/>
          <p:cNvSpPr/>
          <p:nvPr/>
        </p:nvSpPr>
        <p:spPr>
          <a:xfrm>
            <a:off x="7662982" y="59511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Consequences</a:t>
            </a:r>
            <a:endParaRPr lang="en-US" sz="2200" dirty="0"/>
          </a:p>
        </p:txBody>
      </p:sp>
      <p:sp>
        <p:nvSpPr>
          <p:cNvPr id="22" name="Text 16"/>
          <p:cNvSpPr/>
          <p:nvPr/>
        </p:nvSpPr>
        <p:spPr>
          <a:xfrm>
            <a:off x="7662982" y="6441519"/>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Over-irrigation wastes resources whilst under-irrigation stunts growth and reduces yields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95507"/>
            <a:ext cx="9468445"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Our Solution: Smart Water Calculator</a:t>
            </a:r>
            <a:endParaRPr lang="en-US" sz="4450" dirty="0"/>
          </a:p>
        </p:txBody>
      </p:sp>
      <p:sp>
        <p:nvSpPr>
          <p:cNvPr id="3" name="Text 1"/>
          <p:cNvSpPr/>
          <p:nvPr/>
        </p:nvSpPr>
        <p:spPr>
          <a:xfrm>
            <a:off x="793790" y="2357914"/>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 data-driven irrigation recommendation system that calculates optimal water requirements by considering crop characteristics, soil properties, weather conditions, and regional rainfall patterns. The calculator provides daily irrigation recommendations tailored to specific field conditions.</a:t>
            </a:r>
            <a:endParaRPr lang="en-US" sz="1750" dirty="0"/>
          </a:p>
        </p:txBody>
      </p:sp>
      <p:sp>
        <p:nvSpPr>
          <p:cNvPr id="4" name="Text 2"/>
          <p:cNvSpPr/>
          <p:nvPr/>
        </p:nvSpPr>
        <p:spPr>
          <a:xfrm>
            <a:off x="793790" y="370177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Gelasio Light" pitchFamily="34" charset="0"/>
                <a:ea typeface="Gelasio Light" pitchFamily="34" charset="-122"/>
                <a:cs typeface="Gelasio Light" pitchFamily="34" charset="-120"/>
              </a:rPr>
              <a:t>01</a:t>
            </a:r>
            <a:endParaRPr lang="en-US" sz="1750" dirty="0"/>
          </a:p>
        </p:txBody>
      </p:sp>
      <p:sp>
        <p:nvSpPr>
          <p:cNvPr id="5" name="Shape 3"/>
          <p:cNvSpPr/>
          <p:nvPr/>
        </p:nvSpPr>
        <p:spPr>
          <a:xfrm>
            <a:off x="793790" y="4056817"/>
            <a:ext cx="4196358" cy="30480"/>
          </a:xfrm>
          <a:prstGeom prst="rect">
            <a:avLst/>
          </a:prstGeom>
          <a:solidFill>
            <a:srgbClr val="E5E5E0"/>
          </a:solidFill>
          <a:ln/>
        </p:spPr>
      </p:sp>
      <p:sp>
        <p:nvSpPr>
          <p:cNvPr id="6" name="Text 4"/>
          <p:cNvSpPr/>
          <p:nvPr/>
        </p:nvSpPr>
        <p:spPr>
          <a:xfrm>
            <a:off x="793790" y="42311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Crop Type &amp; Stage</a:t>
            </a:r>
            <a:endParaRPr lang="en-US" sz="2200" dirty="0"/>
          </a:p>
        </p:txBody>
      </p:sp>
      <p:sp>
        <p:nvSpPr>
          <p:cNvPr id="7" name="Text 5"/>
          <p:cNvSpPr/>
          <p:nvPr/>
        </p:nvSpPr>
        <p:spPr>
          <a:xfrm>
            <a:off x="793790" y="4721542"/>
            <a:ext cx="419635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Growth phase and water needs</a:t>
            </a:r>
            <a:endParaRPr lang="en-US" sz="1750" dirty="0"/>
          </a:p>
        </p:txBody>
      </p:sp>
      <p:sp>
        <p:nvSpPr>
          <p:cNvPr id="8" name="Text 6"/>
          <p:cNvSpPr/>
          <p:nvPr/>
        </p:nvSpPr>
        <p:spPr>
          <a:xfrm>
            <a:off x="5216962" y="370177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Gelasio Light" pitchFamily="34" charset="0"/>
                <a:ea typeface="Gelasio Light" pitchFamily="34" charset="-122"/>
                <a:cs typeface="Gelasio Light" pitchFamily="34" charset="-120"/>
              </a:rPr>
              <a:t>02</a:t>
            </a:r>
            <a:endParaRPr lang="en-US" sz="1750" dirty="0"/>
          </a:p>
        </p:txBody>
      </p:sp>
      <p:sp>
        <p:nvSpPr>
          <p:cNvPr id="9" name="Shape 7"/>
          <p:cNvSpPr/>
          <p:nvPr/>
        </p:nvSpPr>
        <p:spPr>
          <a:xfrm>
            <a:off x="5216962" y="4056817"/>
            <a:ext cx="4196358" cy="30480"/>
          </a:xfrm>
          <a:prstGeom prst="rect">
            <a:avLst/>
          </a:prstGeom>
          <a:solidFill>
            <a:srgbClr val="E5E5E0"/>
          </a:solidFill>
          <a:ln/>
        </p:spPr>
      </p:sp>
      <p:sp>
        <p:nvSpPr>
          <p:cNvPr id="10" name="Text 8"/>
          <p:cNvSpPr/>
          <p:nvPr/>
        </p:nvSpPr>
        <p:spPr>
          <a:xfrm>
            <a:off x="5216962" y="42311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Soil Analysis</a:t>
            </a:r>
            <a:endParaRPr lang="en-US" sz="2200" dirty="0"/>
          </a:p>
        </p:txBody>
      </p:sp>
      <p:sp>
        <p:nvSpPr>
          <p:cNvPr id="11" name="Text 9"/>
          <p:cNvSpPr/>
          <p:nvPr/>
        </p:nvSpPr>
        <p:spPr>
          <a:xfrm>
            <a:off x="5216962" y="4721542"/>
            <a:ext cx="419635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Soil type and water retention</a:t>
            </a:r>
            <a:endParaRPr lang="en-US" sz="1750" dirty="0"/>
          </a:p>
        </p:txBody>
      </p:sp>
      <p:sp>
        <p:nvSpPr>
          <p:cNvPr id="12" name="Text 10"/>
          <p:cNvSpPr/>
          <p:nvPr/>
        </p:nvSpPr>
        <p:spPr>
          <a:xfrm>
            <a:off x="9640133" y="370177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Gelasio Light" pitchFamily="34" charset="0"/>
                <a:ea typeface="Gelasio Light" pitchFamily="34" charset="-122"/>
                <a:cs typeface="Gelasio Light" pitchFamily="34" charset="-120"/>
              </a:rPr>
              <a:t>03</a:t>
            </a:r>
            <a:endParaRPr lang="en-US" sz="1750" dirty="0"/>
          </a:p>
        </p:txBody>
      </p:sp>
      <p:sp>
        <p:nvSpPr>
          <p:cNvPr id="13" name="Shape 11"/>
          <p:cNvSpPr/>
          <p:nvPr/>
        </p:nvSpPr>
        <p:spPr>
          <a:xfrm>
            <a:off x="9640133" y="4056817"/>
            <a:ext cx="4196358" cy="30480"/>
          </a:xfrm>
          <a:prstGeom prst="rect">
            <a:avLst/>
          </a:prstGeom>
          <a:solidFill>
            <a:srgbClr val="E5E5E0"/>
          </a:solidFill>
          <a:ln/>
        </p:spPr>
      </p:sp>
      <p:sp>
        <p:nvSpPr>
          <p:cNvPr id="14" name="Text 12"/>
          <p:cNvSpPr/>
          <p:nvPr/>
        </p:nvSpPr>
        <p:spPr>
          <a:xfrm>
            <a:off x="9640133" y="42311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Weather Data</a:t>
            </a:r>
            <a:endParaRPr lang="en-US" sz="2200" dirty="0"/>
          </a:p>
        </p:txBody>
      </p:sp>
      <p:sp>
        <p:nvSpPr>
          <p:cNvPr id="15" name="Text 13"/>
          <p:cNvSpPr/>
          <p:nvPr/>
        </p:nvSpPr>
        <p:spPr>
          <a:xfrm>
            <a:off x="9640133" y="4721542"/>
            <a:ext cx="419635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Temperature and evaporation</a:t>
            </a:r>
            <a:endParaRPr lang="en-US" sz="1750" dirty="0"/>
          </a:p>
        </p:txBody>
      </p:sp>
      <p:sp>
        <p:nvSpPr>
          <p:cNvPr id="16" name="Text 14"/>
          <p:cNvSpPr/>
          <p:nvPr/>
        </p:nvSpPr>
        <p:spPr>
          <a:xfrm>
            <a:off x="793790" y="548128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Gelasio Light" pitchFamily="34" charset="0"/>
                <a:ea typeface="Gelasio Light" pitchFamily="34" charset="-122"/>
                <a:cs typeface="Gelasio Light" pitchFamily="34" charset="-120"/>
              </a:rPr>
              <a:t>04</a:t>
            </a:r>
            <a:endParaRPr lang="en-US" sz="1750" dirty="0"/>
          </a:p>
        </p:txBody>
      </p:sp>
      <p:sp>
        <p:nvSpPr>
          <p:cNvPr id="17" name="Shape 15"/>
          <p:cNvSpPr/>
          <p:nvPr/>
        </p:nvSpPr>
        <p:spPr>
          <a:xfrm>
            <a:off x="793790" y="5836325"/>
            <a:ext cx="6407944" cy="30480"/>
          </a:xfrm>
          <a:prstGeom prst="rect">
            <a:avLst/>
          </a:prstGeom>
          <a:solidFill>
            <a:srgbClr val="E5E5E0"/>
          </a:solidFill>
          <a:ln/>
        </p:spPr>
      </p:sp>
      <p:sp>
        <p:nvSpPr>
          <p:cNvPr id="18" name="Text 16"/>
          <p:cNvSpPr/>
          <p:nvPr/>
        </p:nvSpPr>
        <p:spPr>
          <a:xfrm>
            <a:off x="793790" y="60106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Rainfall Adjustment</a:t>
            </a:r>
            <a:endParaRPr lang="en-US" sz="2200" dirty="0"/>
          </a:p>
        </p:txBody>
      </p:sp>
      <p:sp>
        <p:nvSpPr>
          <p:cNvPr id="19" name="Text 17"/>
          <p:cNvSpPr/>
          <p:nvPr/>
        </p:nvSpPr>
        <p:spPr>
          <a:xfrm>
            <a:off x="793790" y="6501051"/>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Precipitation offset</a:t>
            </a:r>
            <a:endParaRPr lang="en-US" sz="1750" dirty="0"/>
          </a:p>
        </p:txBody>
      </p:sp>
      <p:sp>
        <p:nvSpPr>
          <p:cNvPr id="20" name="Text 18"/>
          <p:cNvSpPr/>
          <p:nvPr/>
        </p:nvSpPr>
        <p:spPr>
          <a:xfrm>
            <a:off x="7428548" y="548128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Gelasio Light" pitchFamily="34" charset="0"/>
                <a:ea typeface="Gelasio Light" pitchFamily="34" charset="-122"/>
                <a:cs typeface="Gelasio Light" pitchFamily="34" charset="-120"/>
              </a:rPr>
              <a:t>05</a:t>
            </a:r>
            <a:endParaRPr lang="en-US" sz="1750" dirty="0"/>
          </a:p>
        </p:txBody>
      </p:sp>
      <p:sp>
        <p:nvSpPr>
          <p:cNvPr id="21" name="Shape 19"/>
          <p:cNvSpPr/>
          <p:nvPr/>
        </p:nvSpPr>
        <p:spPr>
          <a:xfrm>
            <a:off x="7428548" y="5836325"/>
            <a:ext cx="6407944" cy="30480"/>
          </a:xfrm>
          <a:prstGeom prst="rect">
            <a:avLst/>
          </a:prstGeom>
          <a:solidFill>
            <a:srgbClr val="E5E5E0"/>
          </a:solidFill>
          <a:ln/>
        </p:spPr>
      </p:sp>
      <p:sp>
        <p:nvSpPr>
          <p:cNvPr id="22" name="Text 20"/>
          <p:cNvSpPr/>
          <p:nvPr/>
        </p:nvSpPr>
        <p:spPr>
          <a:xfrm>
            <a:off x="7428548" y="6010632"/>
            <a:ext cx="2954417"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Daily Recommendation</a:t>
            </a:r>
            <a:endParaRPr lang="en-US" sz="2200" dirty="0"/>
          </a:p>
        </p:txBody>
      </p:sp>
      <p:sp>
        <p:nvSpPr>
          <p:cNvPr id="23" name="Text 21"/>
          <p:cNvSpPr/>
          <p:nvPr/>
        </p:nvSpPr>
        <p:spPr>
          <a:xfrm>
            <a:off x="7428548" y="6501051"/>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Optimal irrigation volume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9136" y="577810"/>
            <a:ext cx="5223272" cy="633174"/>
          </a:xfrm>
          <a:prstGeom prst="rect">
            <a:avLst/>
          </a:prstGeom>
          <a:noFill/>
          <a:ln/>
        </p:spPr>
        <p:txBody>
          <a:bodyPr wrap="none" lIns="0" tIns="0" rIns="0" bIns="0" rtlCol="0" anchor="t"/>
          <a:lstStyle/>
          <a:p>
            <a:pPr algn="l" indent="0" marL="0">
              <a:lnSpc>
                <a:spcPts val="4950"/>
              </a:lnSpc>
              <a:buNone/>
            </a:pPr>
            <a:r>
              <a:rPr lang="en-US" sz="3950" dirty="0">
                <a:solidFill>
                  <a:srgbClr val="312F2B"/>
                </a:solidFill>
                <a:latin typeface="Gelasio" pitchFamily="34" charset="0"/>
                <a:ea typeface="Gelasio" pitchFamily="34" charset="-122"/>
                <a:cs typeface="Gelasio" pitchFamily="34" charset="-120"/>
              </a:rPr>
              <a:t>How the System Works</a:t>
            </a:r>
            <a:endParaRPr lang="en-US" sz="3950" dirty="0"/>
          </a:p>
        </p:txBody>
      </p:sp>
      <p:pic>
        <p:nvPicPr>
          <p:cNvPr id="3" name="Image 0" descr="preencoded.png">    </p:cNvPr>
          <p:cNvPicPr>
            <a:picLocks noChangeAspect="1"/>
          </p:cNvPicPr>
          <p:nvPr/>
        </p:nvPicPr>
        <p:blipFill>
          <a:blip r:embed="rId1"/>
          <a:stretch>
            <a:fillRect/>
          </a:stretch>
        </p:blipFill>
        <p:spPr>
          <a:xfrm>
            <a:off x="709136" y="1572935"/>
            <a:ext cx="1013103" cy="1215747"/>
          </a:xfrm>
          <a:prstGeom prst="rect">
            <a:avLst/>
          </a:prstGeom>
        </p:spPr>
      </p:pic>
      <p:sp>
        <p:nvSpPr>
          <p:cNvPr id="4" name="Text 1"/>
          <p:cNvSpPr/>
          <p:nvPr/>
        </p:nvSpPr>
        <p:spPr>
          <a:xfrm>
            <a:off x="1903214" y="1775460"/>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Farmer Input</a:t>
            </a:r>
            <a:endParaRPr lang="en-US" sz="1950" dirty="0"/>
          </a:p>
        </p:txBody>
      </p:sp>
      <p:sp>
        <p:nvSpPr>
          <p:cNvPr id="5" name="Text 2"/>
          <p:cNvSpPr/>
          <p:nvPr/>
        </p:nvSpPr>
        <p:spPr>
          <a:xfrm>
            <a:off x="1903214" y="2200513"/>
            <a:ext cx="12018050" cy="306824"/>
          </a:xfrm>
          <a:prstGeom prst="rect">
            <a:avLst/>
          </a:prstGeom>
          <a:noFill/>
          <a:ln/>
        </p:spPr>
        <p:txBody>
          <a:bodyPr wrap="none" lIns="0" tIns="0" rIns="0" bIns="0" rtlCol="0" anchor="t"/>
          <a:lstStyle/>
          <a:p>
            <a:pPr algn="l" indent="0" marL="0">
              <a:lnSpc>
                <a:spcPts val="2400"/>
              </a:lnSpc>
              <a:buNone/>
            </a:pPr>
            <a:r>
              <a:rPr lang="en-US" sz="1550" dirty="0">
                <a:solidFill>
                  <a:srgbClr val="272525"/>
                </a:solidFill>
                <a:latin typeface="Lato" pitchFamily="34" charset="0"/>
                <a:ea typeface="Lato" pitchFamily="34" charset="-122"/>
                <a:cs typeface="Lato" pitchFamily="34" charset="-120"/>
              </a:rPr>
              <a:t>Enter crop type, field area, soil type, and location details</a:t>
            </a:r>
            <a:endParaRPr lang="en-US" sz="1550" dirty="0"/>
          </a:p>
        </p:txBody>
      </p:sp>
      <p:pic>
        <p:nvPicPr>
          <p:cNvPr id="6" name="Image 1" descr="preencoded.png">    </p:cNvPr>
          <p:cNvPicPr>
            <a:picLocks noChangeAspect="1"/>
          </p:cNvPicPr>
          <p:nvPr/>
        </p:nvPicPr>
        <p:blipFill>
          <a:blip r:embed="rId2"/>
          <a:stretch>
            <a:fillRect/>
          </a:stretch>
        </p:blipFill>
        <p:spPr>
          <a:xfrm>
            <a:off x="709136" y="2788682"/>
            <a:ext cx="1013103" cy="1215747"/>
          </a:xfrm>
          <a:prstGeom prst="rect">
            <a:avLst/>
          </a:prstGeom>
        </p:spPr>
      </p:pic>
      <p:sp>
        <p:nvSpPr>
          <p:cNvPr id="7" name="Text 3"/>
          <p:cNvSpPr/>
          <p:nvPr/>
        </p:nvSpPr>
        <p:spPr>
          <a:xfrm>
            <a:off x="1903214" y="2991207"/>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Data Processing</a:t>
            </a:r>
            <a:endParaRPr lang="en-US" sz="1950" dirty="0"/>
          </a:p>
        </p:txBody>
      </p:sp>
      <p:sp>
        <p:nvSpPr>
          <p:cNvPr id="8" name="Text 4"/>
          <p:cNvSpPr/>
          <p:nvPr/>
        </p:nvSpPr>
        <p:spPr>
          <a:xfrm>
            <a:off x="1903214" y="3416260"/>
            <a:ext cx="12018050" cy="306824"/>
          </a:xfrm>
          <a:prstGeom prst="rect">
            <a:avLst/>
          </a:prstGeom>
          <a:noFill/>
          <a:ln/>
        </p:spPr>
        <p:txBody>
          <a:bodyPr wrap="none" lIns="0" tIns="0" rIns="0" bIns="0" rtlCol="0" anchor="t"/>
          <a:lstStyle/>
          <a:p>
            <a:pPr algn="l" indent="0" marL="0">
              <a:lnSpc>
                <a:spcPts val="2400"/>
              </a:lnSpc>
              <a:buNone/>
            </a:pPr>
            <a:r>
              <a:rPr lang="en-US" sz="1550" dirty="0">
                <a:solidFill>
                  <a:srgbClr val="272525"/>
                </a:solidFill>
                <a:latin typeface="Lato" pitchFamily="34" charset="0"/>
                <a:ea typeface="Lato" pitchFamily="34" charset="-122"/>
                <a:cs typeface="Lato" pitchFamily="34" charset="-120"/>
              </a:rPr>
              <a:t>System applies predefined agricultural datasets and formulas</a:t>
            </a:r>
            <a:endParaRPr lang="en-US" sz="1550" dirty="0"/>
          </a:p>
        </p:txBody>
      </p:sp>
      <p:pic>
        <p:nvPicPr>
          <p:cNvPr id="9" name="Image 2" descr="preencoded.png">    </p:cNvPr>
          <p:cNvPicPr>
            <a:picLocks noChangeAspect="1"/>
          </p:cNvPicPr>
          <p:nvPr/>
        </p:nvPicPr>
        <p:blipFill>
          <a:blip r:embed="rId3"/>
          <a:stretch>
            <a:fillRect/>
          </a:stretch>
        </p:blipFill>
        <p:spPr>
          <a:xfrm>
            <a:off x="709136" y="4004429"/>
            <a:ext cx="1013103" cy="1215747"/>
          </a:xfrm>
          <a:prstGeom prst="rect">
            <a:avLst/>
          </a:prstGeom>
        </p:spPr>
      </p:pic>
      <p:sp>
        <p:nvSpPr>
          <p:cNvPr id="10" name="Text 5"/>
          <p:cNvSpPr/>
          <p:nvPr/>
        </p:nvSpPr>
        <p:spPr>
          <a:xfrm>
            <a:off x="1903214" y="4206954"/>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Factor Adjustment</a:t>
            </a:r>
            <a:endParaRPr lang="en-US" sz="1950" dirty="0"/>
          </a:p>
        </p:txBody>
      </p:sp>
      <p:sp>
        <p:nvSpPr>
          <p:cNvPr id="11" name="Text 6"/>
          <p:cNvSpPr/>
          <p:nvPr/>
        </p:nvSpPr>
        <p:spPr>
          <a:xfrm>
            <a:off x="1903214" y="4632007"/>
            <a:ext cx="12018050" cy="306824"/>
          </a:xfrm>
          <a:prstGeom prst="rect">
            <a:avLst/>
          </a:prstGeom>
          <a:noFill/>
          <a:ln/>
        </p:spPr>
        <p:txBody>
          <a:bodyPr wrap="none" lIns="0" tIns="0" rIns="0" bIns="0" rtlCol="0" anchor="t"/>
          <a:lstStyle/>
          <a:p>
            <a:pPr algn="l" indent="0" marL="0">
              <a:lnSpc>
                <a:spcPts val="2400"/>
              </a:lnSpc>
              <a:buNone/>
            </a:pPr>
            <a:r>
              <a:rPr lang="en-US" sz="1550" dirty="0">
                <a:solidFill>
                  <a:srgbClr val="272525"/>
                </a:solidFill>
                <a:latin typeface="Lato" pitchFamily="34" charset="0"/>
                <a:ea typeface="Lato" pitchFamily="34" charset="-122"/>
                <a:cs typeface="Lato" pitchFamily="34" charset="-120"/>
              </a:rPr>
              <a:t>Applies corrections for soil, weather, and regional variations</a:t>
            </a:r>
            <a:endParaRPr lang="en-US" sz="1550" dirty="0"/>
          </a:p>
        </p:txBody>
      </p:sp>
      <p:pic>
        <p:nvPicPr>
          <p:cNvPr id="12" name="Image 3" descr="preencoded.png">    </p:cNvPr>
          <p:cNvPicPr>
            <a:picLocks noChangeAspect="1"/>
          </p:cNvPicPr>
          <p:nvPr/>
        </p:nvPicPr>
        <p:blipFill>
          <a:blip r:embed="rId4"/>
          <a:stretch>
            <a:fillRect/>
          </a:stretch>
        </p:blipFill>
        <p:spPr>
          <a:xfrm>
            <a:off x="709136" y="5220176"/>
            <a:ext cx="1013103" cy="1215747"/>
          </a:xfrm>
          <a:prstGeom prst="rect">
            <a:avLst/>
          </a:prstGeom>
        </p:spPr>
      </p:pic>
      <p:sp>
        <p:nvSpPr>
          <p:cNvPr id="13" name="Text 7"/>
          <p:cNvSpPr/>
          <p:nvPr/>
        </p:nvSpPr>
        <p:spPr>
          <a:xfrm>
            <a:off x="1903214" y="5422702"/>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Rainfall Deduction</a:t>
            </a:r>
            <a:endParaRPr lang="en-US" sz="1950" dirty="0"/>
          </a:p>
        </p:txBody>
      </p:sp>
      <p:sp>
        <p:nvSpPr>
          <p:cNvPr id="14" name="Text 8"/>
          <p:cNvSpPr/>
          <p:nvPr/>
        </p:nvSpPr>
        <p:spPr>
          <a:xfrm>
            <a:off x="1903214" y="5847755"/>
            <a:ext cx="12018050" cy="306824"/>
          </a:xfrm>
          <a:prstGeom prst="rect">
            <a:avLst/>
          </a:prstGeom>
          <a:noFill/>
          <a:ln/>
        </p:spPr>
        <p:txBody>
          <a:bodyPr wrap="none" lIns="0" tIns="0" rIns="0" bIns="0" rtlCol="0" anchor="t"/>
          <a:lstStyle/>
          <a:p>
            <a:pPr algn="l" indent="0" marL="0">
              <a:lnSpc>
                <a:spcPts val="2400"/>
              </a:lnSpc>
              <a:buNone/>
            </a:pPr>
            <a:r>
              <a:rPr lang="en-US" sz="1550" dirty="0">
                <a:solidFill>
                  <a:srgbClr val="272525"/>
                </a:solidFill>
                <a:latin typeface="Lato" pitchFamily="34" charset="0"/>
                <a:ea typeface="Lato" pitchFamily="34" charset="-122"/>
                <a:cs typeface="Lato" pitchFamily="34" charset="-120"/>
              </a:rPr>
              <a:t>Subtracts recent precipitation from total water requirement</a:t>
            </a:r>
            <a:endParaRPr lang="en-US" sz="1550" dirty="0"/>
          </a:p>
        </p:txBody>
      </p:sp>
      <p:pic>
        <p:nvPicPr>
          <p:cNvPr id="15" name="Image 4" descr="preencoded.png">    </p:cNvPr>
          <p:cNvPicPr>
            <a:picLocks noChangeAspect="1"/>
          </p:cNvPicPr>
          <p:nvPr/>
        </p:nvPicPr>
        <p:blipFill>
          <a:blip r:embed="rId5"/>
          <a:stretch>
            <a:fillRect/>
          </a:stretch>
        </p:blipFill>
        <p:spPr>
          <a:xfrm>
            <a:off x="709136" y="6435923"/>
            <a:ext cx="1013103" cy="1215747"/>
          </a:xfrm>
          <a:prstGeom prst="rect">
            <a:avLst/>
          </a:prstGeom>
        </p:spPr>
      </p:pic>
      <p:sp>
        <p:nvSpPr>
          <p:cNvPr id="16" name="Text 9"/>
          <p:cNvSpPr/>
          <p:nvPr/>
        </p:nvSpPr>
        <p:spPr>
          <a:xfrm>
            <a:off x="1903214" y="6638449"/>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Irrigation Output</a:t>
            </a:r>
            <a:endParaRPr lang="en-US" sz="1950" dirty="0"/>
          </a:p>
        </p:txBody>
      </p:sp>
      <p:sp>
        <p:nvSpPr>
          <p:cNvPr id="17" name="Text 10"/>
          <p:cNvSpPr/>
          <p:nvPr/>
        </p:nvSpPr>
        <p:spPr>
          <a:xfrm>
            <a:off x="1903214" y="7063502"/>
            <a:ext cx="12018050" cy="306824"/>
          </a:xfrm>
          <a:prstGeom prst="rect">
            <a:avLst/>
          </a:prstGeom>
          <a:noFill/>
          <a:ln/>
        </p:spPr>
        <p:txBody>
          <a:bodyPr wrap="none" lIns="0" tIns="0" rIns="0" bIns="0" rtlCol="0" anchor="t"/>
          <a:lstStyle/>
          <a:p>
            <a:pPr algn="l" indent="0" marL="0">
              <a:lnSpc>
                <a:spcPts val="2400"/>
              </a:lnSpc>
              <a:buNone/>
            </a:pPr>
            <a:r>
              <a:rPr lang="en-US" sz="1550" dirty="0">
                <a:solidFill>
                  <a:srgbClr val="272525"/>
                </a:solidFill>
                <a:latin typeface="Lato" pitchFamily="34" charset="0"/>
                <a:ea typeface="Lato" pitchFamily="34" charset="-122"/>
                <a:cs typeface="Lato" pitchFamily="34" charset="-120"/>
              </a:rPr>
              <a:t>Displays precise daily water recommendation in litres or gallons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8784" y="666155"/>
            <a:ext cx="5348764" cy="668536"/>
          </a:xfrm>
          <a:prstGeom prst="rect">
            <a:avLst/>
          </a:prstGeom>
          <a:noFill/>
          <a:ln/>
        </p:spPr>
        <p:txBody>
          <a:bodyPr wrap="none" lIns="0" tIns="0" rIns="0" bIns="0" rtlCol="0" anchor="t"/>
          <a:lstStyle/>
          <a:p>
            <a:pPr algn="l" indent="0" marL="0">
              <a:lnSpc>
                <a:spcPts val="5250"/>
              </a:lnSpc>
              <a:buNone/>
            </a:pPr>
            <a:r>
              <a:rPr lang="en-US" sz="4200" dirty="0">
                <a:solidFill>
                  <a:srgbClr val="312F2B"/>
                </a:solidFill>
                <a:latin typeface="Gelasio" pitchFamily="34" charset="0"/>
                <a:ea typeface="Gelasio" pitchFamily="34" charset="-122"/>
                <a:cs typeface="Gelasio" pitchFamily="34" charset="-120"/>
              </a:rPr>
              <a:t>Key Features</a:t>
            </a:r>
            <a:endParaRPr lang="en-US" sz="4200" dirty="0"/>
          </a:p>
        </p:txBody>
      </p:sp>
      <p:sp>
        <p:nvSpPr>
          <p:cNvPr id="3" name="Shape 1"/>
          <p:cNvSpPr/>
          <p:nvPr/>
        </p:nvSpPr>
        <p:spPr>
          <a:xfrm>
            <a:off x="748784" y="1864281"/>
            <a:ext cx="6305431" cy="1689616"/>
          </a:xfrm>
          <a:prstGeom prst="roundRect">
            <a:avLst>
              <a:gd name="adj" fmla="val 8659"/>
            </a:avLst>
          </a:prstGeom>
          <a:solidFill>
            <a:srgbClr val="FFFFFF">
              <a:alpha val="95000"/>
            </a:srgbClr>
          </a:solidFill>
          <a:ln w="30480">
            <a:solidFill>
              <a:srgbClr val="CECEC9"/>
            </a:solidFill>
            <a:prstDash val="solid"/>
          </a:ln>
        </p:spPr>
      </p:sp>
      <p:sp>
        <p:nvSpPr>
          <p:cNvPr id="4" name="Shape 2"/>
          <p:cNvSpPr/>
          <p:nvPr/>
        </p:nvSpPr>
        <p:spPr>
          <a:xfrm>
            <a:off x="718304" y="1864281"/>
            <a:ext cx="121920" cy="1689616"/>
          </a:xfrm>
          <a:prstGeom prst="roundRect">
            <a:avLst>
              <a:gd name="adj" fmla="val 73704"/>
            </a:avLst>
          </a:prstGeom>
          <a:solidFill>
            <a:srgbClr val="E5E5E0"/>
          </a:solidFill>
          <a:ln/>
        </p:spPr>
      </p:sp>
      <p:sp>
        <p:nvSpPr>
          <p:cNvPr id="5" name="Text 3"/>
          <p:cNvSpPr/>
          <p:nvPr/>
        </p:nvSpPr>
        <p:spPr>
          <a:xfrm>
            <a:off x="1084540" y="2108597"/>
            <a:ext cx="2674382" cy="334208"/>
          </a:xfrm>
          <a:prstGeom prst="rect">
            <a:avLst/>
          </a:prstGeom>
          <a:noFill/>
          <a:ln/>
        </p:spPr>
        <p:txBody>
          <a:bodyPr wrap="none" lIns="0" tIns="0" rIns="0" bIns="0" rtlCol="0" anchor="t"/>
          <a:lstStyle/>
          <a:p>
            <a:pPr algn="l" indent="0" marL="0">
              <a:lnSpc>
                <a:spcPts val="2600"/>
              </a:lnSpc>
              <a:buNone/>
            </a:pPr>
            <a:r>
              <a:rPr lang="en-US" sz="2100" dirty="0">
                <a:solidFill>
                  <a:srgbClr val="272525"/>
                </a:solidFill>
                <a:latin typeface="Gelasio" pitchFamily="34" charset="0"/>
                <a:ea typeface="Gelasio" pitchFamily="34" charset="-122"/>
                <a:cs typeface="Gelasio" pitchFamily="34" charset="-120"/>
              </a:rPr>
              <a:t>Intuitive Interface</a:t>
            </a:r>
            <a:endParaRPr lang="en-US" sz="2100" dirty="0"/>
          </a:p>
        </p:txBody>
      </p:sp>
      <p:sp>
        <p:nvSpPr>
          <p:cNvPr id="6" name="Text 4"/>
          <p:cNvSpPr/>
          <p:nvPr/>
        </p:nvSpPr>
        <p:spPr>
          <a:xfrm>
            <a:off x="1084540" y="2644497"/>
            <a:ext cx="5725358" cy="665083"/>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Lato" pitchFamily="34" charset="0"/>
                <a:ea typeface="Lato" pitchFamily="34" charset="-122"/>
                <a:cs typeface="Lato" pitchFamily="34" charset="-120"/>
              </a:rPr>
              <a:t>Simple, farmer-friendly design requiring minimal technical knowledge</a:t>
            </a:r>
            <a:endParaRPr lang="en-US" sz="1650" dirty="0"/>
          </a:p>
        </p:txBody>
      </p:sp>
      <p:sp>
        <p:nvSpPr>
          <p:cNvPr id="7" name="Shape 5"/>
          <p:cNvSpPr/>
          <p:nvPr/>
        </p:nvSpPr>
        <p:spPr>
          <a:xfrm>
            <a:off x="748784" y="3755588"/>
            <a:ext cx="6305431" cy="1689616"/>
          </a:xfrm>
          <a:prstGeom prst="roundRect">
            <a:avLst>
              <a:gd name="adj" fmla="val 8659"/>
            </a:avLst>
          </a:prstGeom>
          <a:solidFill>
            <a:srgbClr val="FFFFFF">
              <a:alpha val="95000"/>
            </a:srgbClr>
          </a:solidFill>
          <a:ln w="30480">
            <a:solidFill>
              <a:srgbClr val="CECEC9"/>
            </a:solidFill>
            <a:prstDash val="solid"/>
          </a:ln>
        </p:spPr>
      </p:sp>
      <p:sp>
        <p:nvSpPr>
          <p:cNvPr id="8" name="Shape 6"/>
          <p:cNvSpPr/>
          <p:nvPr/>
        </p:nvSpPr>
        <p:spPr>
          <a:xfrm>
            <a:off x="718304" y="3755588"/>
            <a:ext cx="121920" cy="1689616"/>
          </a:xfrm>
          <a:prstGeom prst="roundRect">
            <a:avLst>
              <a:gd name="adj" fmla="val 73704"/>
            </a:avLst>
          </a:prstGeom>
          <a:solidFill>
            <a:srgbClr val="E5E5E0"/>
          </a:solidFill>
          <a:ln/>
        </p:spPr>
      </p:sp>
      <p:sp>
        <p:nvSpPr>
          <p:cNvPr id="9" name="Text 7"/>
          <p:cNvSpPr/>
          <p:nvPr/>
        </p:nvSpPr>
        <p:spPr>
          <a:xfrm>
            <a:off x="1084540" y="3999905"/>
            <a:ext cx="2674382" cy="334208"/>
          </a:xfrm>
          <a:prstGeom prst="rect">
            <a:avLst/>
          </a:prstGeom>
          <a:noFill/>
          <a:ln/>
        </p:spPr>
        <p:txBody>
          <a:bodyPr wrap="none" lIns="0" tIns="0" rIns="0" bIns="0" rtlCol="0" anchor="t"/>
          <a:lstStyle/>
          <a:p>
            <a:pPr algn="l" indent="0" marL="0">
              <a:lnSpc>
                <a:spcPts val="2600"/>
              </a:lnSpc>
              <a:buNone/>
            </a:pPr>
            <a:r>
              <a:rPr lang="en-US" sz="2100" dirty="0">
                <a:solidFill>
                  <a:srgbClr val="272525"/>
                </a:solidFill>
                <a:latin typeface="Gelasio" pitchFamily="34" charset="0"/>
                <a:ea typeface="Gelasio" pitchFamily="34" charset="-122"/>
                <a:cs typeface="Gelasio" pitchFamily="34" charset="-120"/>
              </a:rPr>
              <a:t>Multiple Crop Support</a:t>
            </a:r>
            <a:endParaRPr lang="en-US" sz="2100" dirty="0"/>
          </a:p>
        </p:txBody>
      </p:sp>
      <p:sp>
        <p:nvSpPr>
          <p:cNvPr id="10" name="Text 8"/>
          <p:cNvSpPr/>
          <p:nvPr/>
        </p:nvSpPr>
        <p:spPr>
          <a:xfrm>
            <a:off x="1084540" y="4535805"/>
            <a:ext cx="5725358" cy="665083"/>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Lato" pitchFamily="34" charset="0"/>
                <a:ea typeface="Lato" pitchFamily="34" charset="-122"/>
                <a:cs typeface="Lato" pitchFamily="34" charset="-120"/>
              </a:rPr>
              <a:t>Comprehensive database covering major crops grown across different regions</a:t>
            </a:r>
            <a:endParaRPr lang="en-US" sz="1650" dirty="0"/>
          </a:p>
        </p:txBody>
      </p:sp>
      <p:sp>
        <p:nvSpPr>
          <p:cNvPr id="11" name="Shape 9"/>
          <p:cNvSpPr/>
          <p:nvPr/>
        </p:nvSpPr>
        <p:spPr>
          <a:xfrm>
            <a:off x="748784" y="5646896"/>
            <a:ext cx="6305431" cy="1689616"/>
          </a:xfrm>
          <a:prstGeom prst="roundRect">
            <a:avLst>
              <a:gd name="adj" fmla="val 8659"/>
            </a:avLst>
          </a:prstGeom>
          <a:solidFill>
            <a:srgbClr val="FFFFFF">
              <a:alpha val="95000"/>
            </a:srgbClr>
          </a:solidFill>
          <a:ln w="30480">
            <a:solidFill>
              <a:srgbClr val="CECEC9"/>
            </a:solidFill>
            <a:prstDash val="solid"/>
          </a:ln>
        </p:spPr>
      </p:sp>
      <p:sp>
        <p:nvSpPr>
          <p:cNvPr id="12" name="Shape 10"/>
          <p:cNvSpPr/>
          <p:nvPr/>
        </p:nvSpPr>
        <p:spPr>
          <a:xfrm>
            <a:off x="718304" y="5646896"/>
            <a:ext cx="121920" cy="1689616"/>
          </a:xfrm>
          <a:prstGeom prst="roundRect">
            <a:avLst>
              <a:gd name="adj" fmla="val 73704"/>
            </a:avLst>
          </a:prstGeom>
          <a:solidFill>
            <a:srgbClr val="E5E5E0"/>
          </a:solidFill>
          <a:ln/>
        </p:spPr>
      </p:sp>
      <p:sp>
        <p:nvSpPr>
          <p:cNvPr id="13" name="Text 11"/>
          <p:cNvSpPr/>
          <p:nvPr/>
        </p:nvSpPr>
        <p:spPr>
          <a:xfrm>
            <a:off x="1084540" y="5891213"/>
            <a:ext cx="2674382" cy="334208"/>
          </a:xfrm>
          <a:prstGeom prst="rect">
            <a:avLst/>
          </a:prstGeom>
          <a:noFill/>
          <a:ln/>
        </p:spPr>
        <p:txBody>
          <a:bodyPr wrap="none" lIns="0" tIns="0" rIns="0" bIns="0" rtlCol="0" anchor="t"/>
          <a:lstStyle/>
          <a:p>
            <a:pPr algn="l" indent="0" marL="0">
              <a:lnSpc>
                <a:spcPts val="2600"/>
              </a:lnSpc>
              <a:buNone/>
            </a:pPr>
            <a:r>
              <a:rPr lang="en-US" sz="2100" dirty="0">
                <a:solidFill>
                  <a:srgbClr val="272525"/>
                </a:solidFill>
                <a:latin typeface="Gelasio" pitchFamily="34" charset="0"/>
                <a:ea typeface="Gelasio" pitchFamily="34" charset="-122"/>
                <a:cs typeface="Gelasio" pitchFamily="34" charset="-120"/>
              </a:rPr>
              <a:t>Soil Type Coverage</a:t>
            </a:r>
            <a:endParaRPr lang="en-US" sz="2100" dirty="0"/>
          </a:p>
        </p:txBody>
      </p:sp>
      <p:sp>
        <p:nvSpPr>
          <p:cNvPr id="14" name="Text 12"/>
          <p:cNvSpPr/>
          <p:nvPr/>
        </p:nvSpPr>
        <p:spPr>
          <a:xfrm>
            <a:off x="1084540" y="6427113"/>
            <a:ext cx="5725358" cy="665083"/>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Lato" pitchFamily="34" charset="0"/>
                <a:ea typeface="Lato" pitchFamily="34" charset="-122"/>
                <a:cs typeface="Lato" pitchFamily="34" charset="-120"/>
              </a:rPr>
              <a:t>Accounts for various soil textures from sandy to clayey compositions</a:t>
            </a:r>
            <a:endParaRPr lang="en-US" sz="1650" dirty="0"/>
          </a:p>
        </p:txBody>
      </p:sp>
      <p:sp>
        <p:nvSpPr>
          <p:cNvPr id="15" name="Shape 13"/>
          <p:cNvSpPr/>
          <p:nvPr/>
        </p:nvSpPr>
        <p:spPr>
          <a:xfrm>
            <a:off x="7583805" y="1864281"/>
            <a:ext cx="6305431" cy="1689616"/>
          </a:xfrm>
          <a:prstGeom prst="roundRect">
            <a:avLst>
              <a:gd name="adj" fmla="val 8659"/>
            </a:avLst>
          </a:prstGeom>
          <a:solidFill>
            <a:srgbClr val="FFFFFF">
              <a:alpha val="95000"/>
            </a:srgbClr>
          </a:solidFill>
          <a:ln w="30480">
            <a:solidFill>
              <a:srgbClr val="CECEC9"/>
            </a:solidFill>
            <a:prstDash val="solid"/>
          </a:ln>
        </p:spPr>
      </p:sp>
      <p:sp>
        <p:nvSpPr>
          <p:cNvPr id="16" name="Shape 14"/>
          <p:cNvSpPr/>
          <p:nvPr/>
        </p:nvSpPr>
        <p:spPr>
          <a:xfrm>
            <a:off x="7553325" y="1864281"/>
            <a:ext cx="121920" cy="1689616"/>
          </a:xfrm>
          <a:prstGeom prst="roundRect">
            <a:avLst>
              <a:gd name="adj" fmla="val 73704"/>
            </a:avLst>
          </a:prstGeom>
          <a:solidFill>
            <a:srgbClr val="E5E5E0"/>
          </a:solidFill>
          <a:ln/>
        </p:spPr>
      </p:sp>
      <p:sp>
        <p:nvSpPr>
          <p:cNvPr id="17" name="Text 15"/>
          <p:cNvSpPr/>
          <p:nvPr/>
        </p:nvSpPr>
        <p:spPr>
          <a:xfrm>
            <a:off x="7919561" y="2108597"/>
            <a:ext cx="2674382" cy="334208"/>
          </a:xfrm>
          <a:prstGeom prst="rect">
            <a:avLst/>
          </a:prstGeom>
          <a:noFill/>
          <a:ln/>
        </p:spPr>
        <p:txBody>
          <a:bodyPr wrap="none" lIns="0" tIns="0" rIns="0" bIns="0" rtlCol="0" anchor="t"/>
          <a:lstStyle/>
          <a:p>
            <a:pPr algn="l" indent="0" marL="0">
              <a:lnSpc>
                <a:spcPts val="2600"/>
              </a:lnSpc>
              <a:buNone/>
            </a:pPr>
            <a:r>
              <a:rPr lang="en-US" sz="2100" dirty="0">
                <a:solidFill>
                  <a:srgbClr val="272525"/>
                </a:solidFill>
                <a:latin typeface="Gelasio" pitchFamily="34" charset="0"/>
                <a:ea typeface="Gelasio" pitchFamily="34" charset="-122"/>
                <a:cs typeface="Gelasio" pitchFamily="34" charset="-120"/>
              </a:rPr>
              <a:t>Rainfall Integration</a:t>
            </a:r>
            <a:endParaRPr lang="en-US" sz="2100" dirty="0"/>
          </a:p>
        </p:txBody>
      </p:sp>
      <p:sp>
        <p:nvSpPr>
          <p:cNvPr id="18" name="Text 16"/>
          <p:cNvSpPr/>
          <p:nvPr/>
        </p:nvSpPr>
        <p:spPr>
          <a:xfrm>
            <a:off x="7919561" y="2644497"/>
            <a:ext cx="5725358" cy="665083"/>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Lato" pitchFamily="34" charset="0"/>
                <a:ea typeface="Lato" pitchFamily="34" charset="-122"/>
                <a:cs typeface="Lato" pitchFamily="34" charset="-120"/>
              </a:rPr>
              <a:t>Automatically reduces irrigation needs based on recent precipitation data</a:t>
            </a:r>
            <a:endParaRPr lang="en-US" sz="1650" dirty="0"/>
          </a:p>
        </p:txBody>
      </p:sp>
      <p:sp>
        <p:nvSpPr>
          <p:cNvPr id="19" name="Shape 17"/>
          <p:cNvSpPr/>
          <p:nvPr/>
        </p:nvSpPr>
        <p:spPr>
          <a:xfrm>
            <a:off x="7583805" y="3755588"/>
            <a:ext cx="6305431" cy="1689616"/>
          </a:xfrm>
          <a:prstGeom prst="roundRect">
            <a:avLst>
              <a:gd name="adj" fmla="val 8659"/>
            </a:avLst>
          </a:prstGeom>
          <a:solidFill>
            <a:srgbClr val="FFFFFF">
              <a:alpha val="95000"/>
            </a:srgbClr>
          </a:solidFill>
          <a:ln w="30480">
            <a:solidFill>
              <a:srgbClr val="CECEC9"/>
            </a:solidFill>
            <a:prstDash val="solid"/>
          </a:ln>
        </p:spPr>
      </p:sp>
      <p:sp>
        <p:nvSpPr>
          <p:cNvPr id="20" name="Shape 18"/>
          <p:cNvSpPr/>
          <p:nvPr/>
        </p:nvSpPr>
        <p:spPr>
          <a:xfrm>
            <a:off x="7553325" y="3755588"/>
            <a:ext cx="121920" cy="1689616"/>
          </a:xfrm>
          <a:prstGeom prst="roundRect">
            <a:avLst>
              <a:gd name="adj" fmla="val 73704"/>
            </a:avLst>
          </a:prstGeom>
          <a:solidFill>
            <a:srgbClr val="E5E5E0"/>
          </a:solidFill>
          <a:ln/>
        </p:spPr>
      </p:sp>
      <p:sp>
        <p:nvSpPr>
          <p:cNvPr id="21" name="Text 19"/>
          <p:cNvSpPr/>
          <p:nvPr/>
        </p:nvSpPr>
        <p:spPr>
          <a:xfrm>
            <a:off x="7919561" y="3999905"/>
            <a:ext cx="2674382" cy="334208"/>
          </a:xfrm>
          <a:prstGeom prst="rect">
            <a:avLst/>
          </a:prstGeom>
          <a:noFill/>
          <a:ln/>
        </p:spPr>
        <p:txBody>
          <a:bodyPr wrap="none" lIns="0" tIns="0" rIns="0" bIns="0" rtlCol="0" anchor="t"/>
          <a:lstStyle/>
          <a:p>
            <a:pPr algn="l" indent="0" marL="0">
              <a:lnSpc>
                <a:spcPts val="2600"/>
              </a:lnSpc>
              <a:buNone/>
            </a:pPr>
            <a:r>
              <a:rPr lang="en-US" sz="2100" dirty="0">
                <a:solidFill>
                  <a:srgbClr val="272525"/>
                </a:solidFill>
                <a:latin typeface="Gelasio" pitchFamily="34" charset="0"/>
                <a:ea typeface="Gelasio" pitchFamily="34" charset="-122"/>
                <a:cs typeface="Gelasio" pitchFamily="34" charset="-120"/>
              </a:rPr>
              <a:t>Scalable Design</a:t>
            </a:r>
            <a:endParaRPr lang="en-US" sz="2100" dirty="0"/>
          </a:p>
        </p:txBody>
      </p:sp>
      <p:sp>
        <p:nvSpPr>
          <p:cNvPr id="22" name="Text 20"/>
          <p:cNvSpPr/>
          <p:nvPr/>
        </p:nvSpPr>
        <p:spPr>
          <a:xfrm>
            <a:off x="7919561" y="4535805"/>
            <a:ext cx="5725358" cy="665083"/>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Lato" pitchFamily="34" charset="0"/>
                <a:ea typeface="Lato" pitchFamily="34" charset="-122"/>
                <a:cs typeface="Lato" pitchFamily="34" charset="-120"/>
              </a:rPr>
              <a:t>Equally effective for small family farms and large commercial operations</a:t>
            </a:r>
            <a:endParaRPr lang="en-US" sz="1650" dirty="0"/>
          </a:p>
        </p:txBody>
      </p:sp>
      <p:sp>
        <p:nvSpPr>
          <p:cNvPr id="23" name="Shape 21"/>
          <p:cNvSpPr/>
          <p:nvPr/>
        </p:nvSpPr>
        <p:spPr>
          <a:xfrm>
            <a:off x="7583805" y="5646896"/>
            <a:ext cx="6305431" cy="1357074"/>
          </a:xfrm>
          <a:prstGeom prst="roundRect">
            <a:avLst>
              <a:gd name="adj" fmla="val 10781"/>
            </a:avLst>
          </a:prstGeom>
          <a:solidFill>
            <a:srgbClr val="FFFFFF">
              <a:alpha val="95000"/>
            </a:srgbClr>
          </a:solidFill>
          <a:ln w="30480">
            <a:solidFill>
              <a:srgbClr val="CECEC9"/>
            </a:solidFill>
            <a:prstDash val="solid"/>
          </a:ln>
        </p:spPr>
      </p:sp>
      <p:sp>
        <p:nvSpPr>
          <p:cNvPr id="24" name="Shape 22"/>
          <p:cNvSpPr/>
          <p:nvPr/>
        </p:nvSpPr>
        <p:spPr>
          <a:xfrm>
            <a:off x="7553325" y="5646896"/>
            <a:ext cx="121920" cy="1357074"/>
          </a:xfrm>
          <a:prstGeom prst="roundRect">
            <a:avLst>
              <a:gd name="adj" fmla="val 73704"/>
            </a:avLst>
          </a:prstGeom>
          <a:solidFill>
            <a:srgbClr val="E5E5E0"/>
          </a:solidFill>
          <a:ln/>
        </p:spPr>
      </p:sp>
      <p:sp>
        <p:nvSpPr>
          <p:cNvPr id="25" name="Text 23"/>
          <p:cNvSpPr/>
          <p:nvPr/>
        </p:nvSpPr>
        <p:spPr>
          <a:xfrm>
            <a:off x="7919561" y="5891213"/>
            <a:ext cx="2674382" cy="334208"/>
          </a:xfrm>
          <a:prstGeom prst="rect">
            <a:avLst/>
          </a:prstGeom>
          <a:noFill/>
          <a:ln/>
        </p:spPr>
        <p:txBody>
          <a:bodyPr wrap="none" lIns="0" tIns="0" rIns="0" bIns="0" rtlCol="0" anchor="t"/>
          <a:lstStyle/>
          <a:p>
            <a:pPr algn="l" indent="0" marL="0">
              <a:lnSpc>
                <a:spcPts val="2600"/>
              </a:lnSpc>
              <a:buNone/>
            </a:pPr>
            <a:r>
              <a:rPr lang="en-US" sz="2100" dirty="0">
                <a:solidFill>
                  <a:srgbClr val="272525"/>
                </a:solidFill>
                <a:latin typeface="Gelasio" pitchFamily="34" charset="0"/>
                <a:ea typeface="Gelasio" pitchFamily="34" charset="-122"/>
                <a:cs typeface="Gelasio" pitchFamily="34" charset="-120"/>
              </a:rPr>
              <a:t>Multi-Platform Access</a:t>
            </a:r>
            <a:endParaRPr lang="en-US" sz="2100" dirty="0"/>
          </a:p>
        </p:txBody>
      </p:sp>
      <p:sp>
        <p:nvSpPr>
          <p:cNvPr id="26" name="Text 24"/>
          <p:cNvSpPr/>
          <p:nvPr/>
        </p:nvSpPr>
        <p:spPr>
          <a:xfrm>
            <a:off x="7919561" y="6427113"/>
            <a:ext cx="5725358" cy="332542"/>
          </a:xfrm>
          <a:prstGeom prst="rect">
            <a:avLst/>
          </a:prstGeom>
          <a:noFill/>
          <a:ln/>
        </p:spPr>
        <p:txBody>
          <a:bodyPr wrap="none" lIns="0" tIns="0" rIns="0" bIns="0" rtlCol="0" anchor="t"/>
          <a:lstStyle/>
          <a:p>
            <a:pPr algn="l" indent="0" marL="0">
              <a:lnSpc>
                <a:spcPts val="2600"/>
              </a:lnSpc>
              <a:buNone/>
            </a:pPr>
            <a:r>
              <a:rPr lang="en-US" sz="1650" dirty="0">
                <a:solidFill>
                  <a:srgbClr val="272525"/>
                </a:solidFill>
                <a:latin typeface="Lato" pitchFamily="34" charset="0"/>
                <a:ea typeface="Lato" pitchFamily="34" charset="-122"/>
                <a:cs typeface="Lato" pitchFamily="34" charset="-120"/>
              </a:rPr>
              <a:t>Accessible via mobile phones, tablets, or desktop computers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5858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Technologies Used</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220992"/>
            <a:ext cx="566976" cy="566976"/>
          </a:xfrm>
          <a:prstGeom prst="rect">
            <a:avLst/>
          </a:prstGeom>
        </p:spPr>
      </p:pic>
      <p:sp>
        <p:nvSpPr>
          <p:cNvPr id="4" name="Text 1"/>
          <p:cNvSpPr/>
          <p:nvPr/>
        </p:nvSpPr>
        <p:spPr>
          <a:xfrm>
            <a:off x="793790" y="307145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Lovable / Gamma</a:t>
            </a:r>
            <a:endParaRPr lang="en-US" sz="2200" dirty="0"/>
          </a:p>
        </p:txBody>
      </p:sp>
      <p:sp>
        <p:nvSpPr>
          <p:cNvPr id="5" name="Text 2"/>
          <p:cNvSpPr/>
          <p:nvPr/>
        </p:nvSpPr>
        <p:spPr>
          <a:xfrm>
            <a:off x="793790" y="3561874"/>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AI-assisted interface design and application generation for rapid prototyping</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5893" y="2220992"/>
            <a:ext cx="566976" cy="566976"/>
          </a:xfrm>
          <a:prstGeom prst="rect">
            <a:avLst/>
          </a:prstGeom>
        </p:spPr>
      </p:pic>
      <p:sp>
        <p:nvSpPr>
          <p:cNvPr id="7" name="Text 3"/>
          <p:cNvSpPr/>
          <p:nvPr/>
        </p:nvSpPr>
        <p:spPr>
          <a:xfrm>
            <a:off x="5235893" y="307145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Replit Platform</a:t>
            </a:r>
            <a:endParaRPr lang="en-US" sz="2200" dirty="0"/>
          </a:p>
        </p:txBody>
      </p:sp>
      <p:sp>
        <p:nvSpPr>
          <p:cNvPr id="8" name="Text 4"/>
          <p:cNvSpPr/>
          <p:nvPr/>
        </p:nvSpPr>
        <p:spPr>
          <a:xfrm>
            <a:off x="5235893" y="3561874"/>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Cloud-based development environment for logic implementation and testing</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95" y="2220992"/>
            <a:ext cx="566976" cy="566976"/>
          </a:xfrm>
          <a:prstGeom prst="rect">
            <a:avLst/>
          </a:prstGeom>
        </p:spPr>
      </p:pic>
      <p:sp>
        <p:nvSpPr>
          <p:cNvPr id="10" name="Text 5"/>
          <p:cNvSpPr/>
          <p:nvPr/>
        </p:nvSpPr>
        <p:spPr>
          <a:xfrm>
            <a:off x="9677995" y="307145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Data Handling</a:t>
            </a:r>
            <a:endParaRPr lang="en-US" sz="2200" dirty="0"/>
          </a:p>
        </p:txBody>
      </p:sp>
      <p:sp>
        <p:nvSpPr>
          <p:cNvPr id="11" name="Text 6"/>
          <p:cNvSpPr/>
          <p:nvPr/>
        </p:nvSpPr>
        <p:spPr>
          <a:xfrm>
            <a:off x="9677995" y="3561874"/>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Base44 for structured data management and storage operations</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104209"/>
            <a:ext cx="566976" cy="566976"/>
          </a:xfrm>
          <a:prstGeom prst="rect">
            <a:avLst/>
          </a:prstGeom>
        </p:spPr>
      </p:pic>
      <p:sp>
        <p:nvSpPr>
          <p:cNvPr id="13" name="Text 7"/>
          <p:cNvSpPr/>
          <p:nvPr/>
        </p:nvSpPr>
        <p:spPr>
          <a:xfrm>
            <a:off x="793790" y="59546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Programming Logic</a:t>
            </a:r>
            <a:endParaRPr lang="en-US" sz="2200" dirty="0"/>
          </a:p>
        </p:txBody>
      </p:sp>
      <p:sp>
        <p:nvSpPr>
          <p:cNvPr id="14" name="Text 8"/>
          <p:cNvSpPr/>
          <p:nvPr/>
        </p:nvSpPr>
        <p:spPr>
          <a:xfrm>
            <a:off x="793790" y="6445091"/>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Python and JavaScript for calculation algorithms and user interaction</a:t>
            </a:r>
            <a:endParaRPr lang="en-US" sz="17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5893" y="5104209"/>
            <a:ext cx="566976" cy="566976"/>
          </a:xfrm>
          <a:prstGeom prst="rect">
            <a:avLst/>
          </a:prstGeom>
        </p:spPr>
      </p:pic>
      <p:sp>
        <p:nvSpPr>
          <p:cNvPr id="16" name="Text 9"/>
          <p:cNvSpPr/>
          <p:nvPr/>
        </p:nvSpPr>
        <p:spPr>
          <a:xfrm>
            <a:off x="5235893" y="59546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Data Sources</a:t>
            </a:r>
            <a:endParaRPr lang="en-US" sz="2200" dirty="0"/>
          </a:p>
        </p:txBody>
      </p:sp>
      <p:sp>
        <p:nvSpPr>
          <p:cNvPr id="17" name="Text 10"/>
          <p:cNvSpPr/>
          <p:nvPr/>
        </p:nvSpPr>
        <p:spPr>
          <a:xfrm>
            <a:off x="5235893" y="6445091"/>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Open agricultural datasets combined with farmer-provided field information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79145"/>
            <a:ext cx="7256740"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Market Scope &amp; Applications</a:t>
            </a:r>
            <a:endParaRPr lang="en-US" sz="4450" dirty="0"/>
          </a:p>
        </p:txBody>
      </p:sp>
      <p:sp>
        <p:nvSpPr>
          <p:cNvPr id="3" name="Shape 1"/>
          <p:cNvSpPr/>
          <p:nvPr/>
        </p:nvSpPr>
        <p:spPr>
          <a:xfrm>
            <a:off x="793790" y="1941552"/>
            <a:ext cx="6407944" cy="1685092"/>
          </a:xfrm>
          <a:prstGeom prst="roundRect">
            <a:avLst>
              <a:gd name="adj" fmla="val 5654"/>
            </a:avLst>
          </a:prstGeom>
          <a:solidFill>
            <a:srgbClr val="E8E8E3"/>
          </a:solidFill>
          <a:ln w="7620">
            <a:solidFill>
              <a:srgbClr val="CECEC9"/>
            </a:solidFill>
            <a:prstDash val="solid"/>
          </a:ln>
        </p:spPr>
      </p:sp>
      <p:sp>
        <p:nvSpPr>
          <p:cNvPr id="4" name="Text 2"/>
          <p:cNvSpPr/>
          <p:nvPr/>
        </p:nvSpPr>
        <p:spPr>
          <a:xfrm>
            <a:off x="1028224" y="217598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Individual Farmers</a:t>
            </a:r>
            <a:endParaRPr lang="en-US" sz="2200" dirty="0"/>
          </a:p>
        </p:txBody>
      </p:sp>
      <p:sp>
        <p:nvSpPr>
          <p:cNvPr id="5" name="Text 3"/>
          <p:cNvSpPr/>
          <p:nvPr/>
        </p:nvSpPr>
        <p:spPr>
          <a:xfrm>
            <a:off x="1028224" y="2666405"/>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Small and medium-scale farmers seeking to optimise water usage and improve yields</a:t>
            </a:r>
            <a:endParaRPr lang="en-US" sz="1750" dirty="0"/>
          </a:p>
        </p:txBody>
      </p:sp>
      <p:sp>
        <p:nvSpPr>
          <p:cNvPr id="6" name="Shape 4"/>
          <p:cNvSpPr/>
          <p:nvPr/>
        </p:nvSpPr>
        <p:spPr>
          <a:xfrm>
            <a:off x="7428548" y="1941552"/>
            <a:ext cx="6408063" cy="1685092"/>
          </a:xfrm>
          <a:prstGeom prst="roundRect">
            <a:avLst>
              <a:gd name="adj" fmla="val 5654"/>
            </a:avLst>
          </a:prstGeom>
          <a:solidFill>
            <a:srgbClr val="E8E8E3"/>
          </a:solidFill>
          <a:ln w="7620">
            <a:solidFill>
              <a:srgbClr val="CECEC9"/>
            </a:solidFill>
            <a:prstDash val="solid"/>
          </a:ln>
        </p:spPr>
      </p:sp>
      <p:sp>
        <p:nvSpPr>
          <p:cNvPr id="7" name="Text 5"/>
          <p:cNvSpPr/>
          <p:nvPr/>
        </p:nvSpPr>
        <p:spPr>
          <a:xfrm>
            <a:off x="7662982" y="217598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Agricultural Advisors</a:t>
            </a:r>
            <a:endParaRPr lang="en-US" sz="2200" dirty="0"/>
          </a:p>
        </p:txBody>
      </p:sp>
      <p:sp>
        <p:nvSpPr>
          <p:cNvPr id="8" name="Text 6"/>
          <p:cNvSpPr/>
          <p:nvPr/>
        </p:nvSpPr>
        <p:spPr>
          <a:xfrm>
            <a:off x="7662982" y="2666405"/>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Consultants and agronomists providing irrigation recommendations to clients</a:t>
            </a:r>
            <a:endParaRPr lang="en-US" sz="1750" dirty="0"/>
          </a:p>
        </p:txBody>
      </p:sp>
      <p:sp>
        <p:nvSpPr>
          <p:cNvPr id="9" name="Shape 7"/>
          <p:cNvSpPr/>
          <p:nvPr/>
        </p:nvSpPr>
        <p:spPr>
          <a:xfrm>
            <a:off x="793790" y="3853458"/>
            <a:ext cx="6407944" cy="1685092"/>
          </a:xfrm>
          <a:prstGeom prst="roundRect">
            <a:avLst>
              <a:gd name="adj" fmla="val 5654"/>
            </a:avLst>
          </a:prstGeom>
          <a:solidFill>
            <a:srgbClr val="E8E8E3"/>
          </a:solidFill>
          <a:ln w="7620">
            <a:solidFill>
              <a:srgbClr val="CECEC9"/>
            </a:solidFill>
            <a:prstDash val="solid"/>
          </a:ln>
        </p:spPr>
      </p:sp>
      <p:sp>
        <p:nvSpPr>
          <p:cNvPr id="10" name="Text 8"/>
          <p:cNvSpPr/>
          <p:nvPr/>
        </p:nvSpPr>
        <p:spPr>
          <a:xfrm>
            <a:off x="1028224" y="40878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Irrigation Startups</a:t>
            </a:r>
            <a:endParaRPr lang="en-US" sz="2200" dirty="0"/>
          </a:p>
        </p:txBody>
      </p:sp>
      <p:sp>
        <p:nvSpPr>
          <p:cNvPr id="11" name="Text 9"/>
          <p:cNvSpPr/>
          <p:nvPr/>
        </p:nvSpPr>
        <p:spPr>
          <a:xfrm>
            <a:off x="1028224" y="4578310"/>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Smart agriculture companies integrating water calculation into broader solutions</a:t>
            </a:r>
            <a:endParaRPr lang="en-US" sz="1750" dirty="0"/>
          </a:p>
        </p:txBody>
      </p:sp>
      <p:sp>
        <p:nvSpPr>
          <p:cNvPr id="12" name="Shape 10"/>
          <p:cNvSpPr/>
          <p:nvPr/>
        </p:nvSpPr>
        <p:spPr>
          <a:xfrm>
            <a:off x="7428548" y="3853458"/>
            <a:ext cx="6408063" cy="1685092"/>
          </a:xfrm>
          <a:prstGeom prst="roundRect">
            <a:avLst>
              <a:gd name="adj" fmla="val 5654"/>
            </a:avLst>
          </a:prstGeom>
          <a:solidFill>
            <a:srgbClr val="E8E8E3"/>
          </a:solidFill>
          <a:ln w="7620">
            <a:solidFill>
              <a:srgbClr val="CECEC9"/>
            </a:solidFill>
            <a:prstDash val="solid"/>
          </a:ln>
        </p:spPr>
      </p:sp>
      <p:sp>
        <p:nvSpPr>
          <p:cNvPr id="13" name="Text 11"/>
          <p:cNvSpPr/>
          <p:nvPr/>
        </p:nvSpPr>
        <p:spPr>
          <a:xfrm>
            <a:off x="7662982" y="4087892"/>
            <a:ext cx="3281720"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Government Departments</a:t>
            </a:r>
            <a:endParaRPr lang="en-US" sz="2200" dirty="0"/>
          </a:p>
        </p:txBody>
      </p:sp>
      <p:sp>
        <p:nvSpPr>
          <p:cNvPr id="14" name="Text 12"/>
          <p:cNvSpPr/>
          <p:nvPr/>
        </p:nvSpPr>
        <p:spPr>
          <a:xfrm>
            <a:off x="7662982" y="4578310"/>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Agriculture ministries and water resource management agencies</a:t>
            </a:r>
            <a:endParaRPr lang="en-US" sz="1750" dirty="0"/>
          </a:p>
        </p:txBody>
      </p:sp>
      <p:sp>
        <p:nvSpPr>
          <p:cNvPr id="15" name="Shape 13"/>
          <p:cNvSpPr/>
          <p:nvPr/>
        </p:nvSpPr>
        <p:spPr>
          <a:xfrm>
            <a:off x="793790" y="5765363"/>
            <a:ext cx="6407944" cy="1685092"/>
          </a:xfrm>
          <a:prstGeom prst="roundRect">
            <a:avLst>
              <a:gd name="adj" fmla="val 5654"/>
            </a:avLst>
          </a:prstGeom>
          <a:solidFill>
            <a:srgbClr val="E8E8E3"/>
          </a:solidFill>
          <a:ln w="7620">
            <a:solidFill>
              <a:srgbClr val="CECEC9"/>
            </a:solidFill>
            <a:prstDash val="solid"/>
          </a:ln>
        </p:spPr>
      </p:sp>
      <p:sp>
        <p:nvSpPr>
          <p:cNvPr id="16" name="Text 14"/>
          <p:cNvSpPr/>
          <p:nvPr/>
        </p:nvSpPr>
        <p:spPr>
          <a:xfrm>
            <a:off x="1028224" y="5999798"/>
            <a:ext cx="304097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Educational Institutions</a:t>
            </a:r>
            <a:endParaRPr lang="en-US" sz="2200" dirty="0"/>
          </a:p>
        </p:txBody>
      </p:sp>
      <p:sp>
        <p:nvSpPr>
          <p:cNvPr id="17" name="Text 15"/>
          <p:cNvSpPr/>
          <p:nvPr/>
        </p:nvSpPr>
        <p:spPr>
          <a:xfrm>
            <a:off x="1028224" y="6490216"/>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Agricultural universities and research centres for teaching and extension services</a:t>
            </a:r>
            <a:endParaRPr lang="en-US" sz="1750" dirty="0"/>
          </a:p>
        </p:txBody>
      </p:sp>
      <p:sp>
        <p:nvSpPr>
          <p:cNvPr id="18" name="Shape 16"/>
          <p:cNvSpPr/>
          <p:nvPr/>
        </p:nvSpPr>
        <p:spPr>
          <a:xfrm>
            <a:off x="7428548" y="5765363"/>
            <a:ext cx="6408063" cy="1685092"/>
          </a:xfrm>
          <a:prstGeom prst="roundRect">
            <a:avLst>
              <a:gd name="adj" fmla="val 5654"/>
            </a:avLst>
          </a:prstGeom>
          <a:solidFill>
            <a:srgbClr val="E8E8E3"/>
          </a:solidFill>
          <a:ln w="7620">
            <a:solidFill>
              <a:srgbClr val="CECEC9"/>
            </a:solidFill>
            <a:prstDash val="solid"/>
          </a:ln>
        </p:spPr>
      </p:sp>
      <p:sp>
        <p:nvSpPr>
          <p:cNvPr id="19" name="Text 17"/>
          <p:cNvSpPr/>
          <p:nvPr/>
        </p:nvSpPr>
        <p:spPr>
          <a:xfrm>
            <a:off x="7662982" y="59997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Water-Scarce Regions</a:t>
            </a:r>
            <a:endParaRPr lang="en-US" sz="2200" dirty="0"/>
          </a:p>
        </p:txBody>
      </p:sp>
      <p:sp>
        <p:nvSpPr>
          <p:cNvPr id="20" name="Text 18"/>
          <p:cNvSpPr/>
          <p:nvPr/>
        </p:nvSpPr>
        <p:spPr>
          <a:xfrm>
            <a:off x="7662982" y="6490216"/>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Areas facing drought conditions or limited freshwater availability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096208" y="1015365"/>
            <a:ext cx="5146477" cy="563285"/>
          </a:xfrm>
          <a:prstGeom prst="rect">
            <a:avLst/>
          </a:prstGeom>
          <a:noFill/>
          <a:ln/>
        </p:spPr>
        <p:txBody>
          <a:bodyPr wrap="none" lIns="0" tIns="0" rIns="0" bIns="0" rtlCol="0" anchor="t"/>
          <a:lstStyle/>
          <a:p>
            <a:pPr algn="l" indent="0" marL="0">
              <a:lnSpc>
                <a:spcPts val="4400"/>
              </a:lnSpc>
              <a:buNone/>
            </a:pPr>
            <a:r>
              <a:rPr lang="en-US" sz="3500" dirty="0">
                <a:solidFill>
                  <a:srgbClr val="312F2B"/>
                </a:solidFill>
                <a:latin typeface="Gelasio" pitchFamily="34" charset="0"/>
                <a:ea typeface="Gelasio" pitchFamily="34" charset="-122"/>
                <a:cs typeface="Gelasio" pitchFamily="34" charset="-120"/>
              </a:rPr>
              <a:t>Advantages &amp; Limitations</a:t>
            </a:r>
            <a:endParaRPr lang="en-US" sz="3500" dirty="0"/>
          </a:p>
        </p:txBody>
      </p:sp>
      <p:sp>
        <p:nvSpPr>
          <p:cNvPr id="3" name="Text 1"/>
          <p:cNvSpPr/>
          <p:nvPr/>
        </p:nvSpPr>
        <p:spPr>
          <a:xfrm>
            <a:off x="1096208" y="1936671"/>
            <a:ext cx="2703790" cy="337899"/>
          </a:xfrm>
          <a:prstGeom prst="rect">
            <a:avLst/>
          </a:prstGeom>
          <a:noFill/>
          <a:ln/>
        </p:spPr>
        <p:txBody>
          <a:bodyPr wrap="none" lIns="0" tIns="0" rIns="0" bIns="0" rtlCol="0" anchor="t"/>
          <a:lstStyle/>
          <a:p>
            <a:pPr algn="l" indent="0" marL="0">
              <a:lnSpc>
                <a:spcPts val="2650"/>
              </a:lnSpc>
              <a:buNone/>
            </a:pPr>
            <a:r>
              <a:rPr lang="en-US" sz="2100" dirty="0">
                <a:solidFill>
                  <a:srgbClr val="2E7D32"/>
                </a:solidFill>
                <a:latin typeface="Gelasio" pitchFamily="34" charset="0"/>
                <a:ea typeface="Gelasio" pitchFamily="34" charset="-122"/>
                <a:cs typeface="Gelasio" pitchFamily="34" charset="-120"/>
              </a:rPr>
              <a:t>✓</a:t>
            </a:r>
            <a:pPr algn="l" indent="0" marL="0">
              <a:lnSpc>
                <a:spcPts val="2650"/>
              </a:lnSpc>
              <a:buNone/>
            </a:pPr>
            <a:r>
              <a:rPr lang="en-US" sz="2100" dirty="0">
                <a:solidFill>
                  <a:srgbClr val="312F2B"/>
                </a:solidFill>
                <a:latin typeface="Gelasio" pitchFamily="34" charset="0"/>
                <a:ea typeface="Gelasio" pitchFamily="34" charset="-122"/>
                <a:cs typeface="Gelasio" pitchFamily="34" charset="-120"/>
              </a:rPr>
              <a:t> Advantages</a:t>
            </a:r>
            <a:endParaRPr lang="en-US" sz="2100" dirty="0"/>
          </a:p>
        </p:txBody>
      </p:sp>
      <p:sp>
        <p:nvSpPr>
          <p:cNvPr id="4" name="Shape 2"/>
          <p:cNvSpPr/>
          <p:nvPr/>
        </p:nvSpPr>
        <p:spPr>
          <a:xfrm>
            <a:off x="1096208" y="2435662"/>
            <a:ext cx="405527" cy="405527"/>
          </a:xfrm>
          <a:prstGeom prst="roundRect">
            <a:avLst>
              <a:gd name="adj" fmla="val 18669"/>
            </a:avLst>
          </a:prstGeom>
          <a:solidFill>
            <a:srgbClr val="E8E8E3"/>
          </a:solidFill>
          <a:ln w="7620">
            <a:solidFill>
              <a:srgbClr val="CECEC9"/>
            </a:solidFill>
            <a:prstDash val="solid"/>
          </a:ln>
        </p:spPr>
      </p:sp>
      <p:sp>
        <p:nvSpPr>
          <p:cNvPr id="5" name="Text 3"/>
          <p:cNvSpPr/>
          <p:nvPr/>
        </p:nvSpPr>
        <p:spPr>
          <a:xfrm>
            <a:off x="1644968" y="2497574"/>
            <a:ext cx="2294573" cy="281583"/>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Gelasio" pitchFamily="34" charset="0"/>
                <a:ea typeface="Gelasio" pitchFamily="34" charset="-122"/>
                <a:cs typeface="Gelasio" pitchFamily="34" charset="-120"/>
              </a:rPr>
              <a:t>Resource Conservation</a:t>
            </a:r>
            <a:endParaRPr lang="en-US" sz="1750" dirty="0"/>
          </a:p>
        </p:txBody>
      </p:sp>
      <p:sp>
        <p:nvSpPr>
          <p:cNvPr id="6" name="Text 4"/>
          <p:cNvSpPr/>
          <p:nvPr/>
        </p:nvSpPr>
        <p:spPr>
          <a:xfrm>
            <a:off x="1644968" y="2922389"/>
            <a:ext cx="5450205" cy="517446"/>
          </a:xfrm>
          <a:prstGeom prst="rect">
            <a:avLst/>
          </a:prstGeom>
          <a:noFill/>
          <a:ln/>
        </p:spPr>
        <p:txBody>
          <a:bodyPr wrap="square" lIns="0" tIns="0" rIns="0" bIns="0" rtlCol="0" anchor="t"/>
          <a:lstStyle/>
          <a:p>
            <a:pPr algn="l" indent="0" marL="0">
              <a:lnSpc>
                <a:spcPts val="2000"/>
              </a:lnSpc>
              <a:buNone/>
            </a:pPr>
            <a:r>
              <a:rPr lang="en-US" sz="1400" dirty="0">
                <a:solidFill>
                  <a:srgbClr val="272525"/>
                </a:solidFill>
                <a:latin typeface="Lato" pitchFamily="34" charset="0"/>
                <a:ea typeface="Lato" pitchFamily="34" charset="-122"/>
                <a:cs typeface="Lato" pitchFamily="34" charset="-120"/>
              </a:rPr>
              <a:t>Significantly reduces water and electricity consumption through precise irrigation</a:t>
            </a:r>
            <a:endParaRPr lang="en-US" sz="1400" dirty="0"/>
          </a:p>
        </p:txBody>
      </p:sp>
      <p:sp>
        <p:nvSpPr>
          <p:cNvPr id="7" name="Shape 5"/>
          <p:cNvSpPr/>
          <p:nvPr/>
        </p:nvSpPr>
        <p:spPr>
          <a:xfrm>
            <a:off x="1096208" y="3726299"/>
            <a:ext cx="405527" cy="405527"/>
          </a:xfrm>
          <a:prstGeom prst="roundRect">
            <a:avLst>
              <a:gd name="adj" fmla="val 18669"/>
            </a:avLst>
          </a:prstGeom>
          <a:solidFill>
            <a:srgbClr val="E8E8E3"/>
          </a:solidFill>
          <a:ln w="7620">
            <a:solidFill>
              <a:srgbClr val="CECEC9"/>
            </a:solidFill>
            <a:prstDash val="solid"/>
          </a:ln>
        </p:spPr>
      </p:sp>
      <p:sp>
        <p:nvSpPr>
          <p:cNvPr id="8" name="Text 6"/>
          <p:cNvSpPr/>
          <p:nvPr/>
        </p:nvSpPr>
        <p:spPr>
          <a:xfrm>
            <a:off x="1644968" y="3788212"/>
            <a:ext cx="2253139" cy="281583"/>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Gelasio" pitchFamily="34" charset="0"/>
                <a:ea typeface="Gelasio" pitchFamily="34" charset="-122"/>
                <a:cs typeface="Gelasio" pitchFamily="34" charset="-120"/>
              </a:rPr>
              <a:t>Yield Improvement</a:t>
            </a:r>
            <a:endParaRPr lang="en-US" sz="1750" dirty="0"/>
          </a:p>
        </p:txBody>
      </p:sp>
      <p:sp>
        <p:nvSpPr>
          <p:cNvPr id="9" name="Text 7"/>
          <p:cNvSpPr/>
          <p:nvPr/>
        </p:nvSpPr>
        <p:spPr>
          <a:xfrm>
            <a:off x="1644968" y="4213027"/>
            <a:ext cx="5450205" cy="517446"/>
          </a:xfrm>
          <a:prstGeom prst="rect">
            <a:avLst/>
          </a:prstGeom>
          <a:noFill/>
          <a:ln/>
        </p:spPr>
        <p:txBody>
          <a:bodyPr wrap="square" lIns="0" tIns="0" rIns="0" bIns="0" rtlCol="0" anchor="t"/>
          <a:lstStyle/>
          <a:p>
            <a:pPr algn="l" indent="0" marL="0">
              <a:lnSpc>
                <a:spcPts val="2000"/>
              </a:lnSpc>
              <a:buNone/>
            </a:pPr>
            <a:r>
              <a:rPr lang="en-US" sz="1400" dirty="0">
                <a:solidFill>
                  <a:srgbClr val="272525"/>
                </a:solidFill>
                <a:latin typeface="Lato" pitchFamily="34" charset="0"/>
                <a:ea typeface="Lato" pitchFamily="34" charset="-122"/>
                <a:cs typeface="Lato" pitchFamily="34" charset="-120"/>
              </a:rPr>
              <a:t>Optimal watering leads to better crop growth and increased harvest productivity</a:t>
            </a:r>
            <a:endParaRPr lang="en-US" sz="1400" dirty="0"/>
          </a:p>
        </p:txBody>
      </p:sp>
      <p:sp>
        <p:nvSpPr>
          <p:cNvPr id="10" name="Shape 8"/>
          <p:cNvSpPr/>
          <p:nvPr/>
        </p:nvSpPr>
        <p:spPr>
          <a:xfrm>
            <a:off x="1096208" y="5016937"/>
            <a:ext cx="405527" cy="405527"/>
          </a:xfrm>
          <a:prstGeom prst="roundRect">
            <a:avLst>
              <a:gd name="adj" fmla="val 18669"/>
            </a:avLst>
          </a:prstGeom>
          <a:solidFill>
            <a:srgbClr val="E8E8E3"/>
          </a:solidFill>
          <a:ln w="7620">
            <a:solidFill>
              <a:srgbClr val="CECEC9"/>
            </a:solidFill>
            <a:prstDash val="solid"/>
          </a:ln>
        </p:spPr>
      </p:sp>
      <p:sp>
        <p:nvSpPr>
          <p:cNvPr id="11" name="Text 9"/>
          <p:cNvSpPr/>
          <p:nvPr/>
        </p:nvSpPr>
        <p:spPr>
          <a:xfrm>
            <a:off x="1644968" y="5078849"/>
            <a:ext cx="2253139" cy="281583"/>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Gelasio" pitchFamily="34" charset="0"/>
                <a:ea typeface="Gelasio" pitchFamily="34" charset="-122"/>
                <a:cs typeface="Gelasio" pitchFamily="34" charset="-120"/>
              </a:rPr>
              <a:t>User-Friendly</a:t>
            </a:r>
            <a:endParaRPr lang="en-US" sz="1750" dirty="0"/>
          </a:p>
        </p:txBody>
      </p:sp>
      <p:sp>
        <p:nvSpPr>
          <p:cNvPr id="12" name="Text 10"/>
          <p:cNvSpPr/>
          <p:nvPr/>
        </p:nvSpPr>
        <p:spPr>
          <a:xfrm>
            <a:off x="1644968" y="5503664"/>
            <a:ext cx="5450205" cy="258723"/>
          </a:xfrm>
          <a:prstGeom prst="rect">
            <a:avLst/>
          </a:prstGeom>
          <a:noFill/>
          <a:ln/>
        </p:spPr>
        <p:txBody>
          <a:bodyPr wrap="none" lIns="0" tIns="0" rIns="0" bIns="0" rtlCol="0" anchor="t"/>
          <a:lstStyle/>
          <a:p>
            <a:pPr algn="l" indent="0" marL="0">
              <a:lnSpc>
                <a:spcPts val="2000"/>
              </a:lnSpc>
              <a:buNone/>
            </a:pPr>
            <a:r>
              <a:rPr lang="en-US" sz="1400" dirty="0">
                <a:solidFill>
                  <a:srgbClr val="272525"/>
                </a:solidFill>
                <a:latin typeface="Lato" pitchFamily="34" charset="0"/>
                <a:ea typeface="Lato" pitchFamily="34" charset="-122"/>
                <a:cs typeface="Lato" pitchFamily="34" charset="-120"/>
              </a:rPr>
              <a:t>Simple interface requiring no technical expertise or complex training</a:t>
            </a:r>
            <a:endParaRPr lang="en-US" sz="1400" dirty="0"/>
          </a:p>
        </p:txBody>
      </p:sp>
      <p:sp>
        <p:nvSpPr>
          <p:cNvPr id="13" name="Shape 11"/>
          <p:cNvSpPr/>
          <p:nvPr/>
        </p:nvSpPr>
        <p:spPr>
          <a:xfrm>
            <a:off x="1096208" y="6048851"/>
            <a:ext cx="405527" cy="405527"/>
          </a:xfrm>
          <a:prstGeom prst="roundRect">
            <a:avLst>
              <a:gd name="adj" fmla="val 18669"/>
            </a:avLst>
          </a:prstGeom>
          <a:solidFill>
            <a:srgbClr val="E8E8E3"/>
          </a:solidFill>
          <a:ln w="7620">
            <a:solidFill>
              <a:srgbClr val="CECEC9"/>
            </a:solidFill>
            <a:prstDash val="solid"/>
          </a:ln>
        </p:spPr>
      </p:sp>
      <p:sp>
        <p:nvSpPr>
          <p:cNvPr id="14" name="Text 12"/>
          <p:cNvSpPr/>
          <p:nvPr/>
        </p:nvSpPr>
        <p:spPr>
          <a:xfrm>
            <a:off x="1644968" y="6110764"/>
            <a:ext cx="2253139" cy="281583"/>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Gelasio" pitchFamily="34" charset="0"/>
                <a:ea typeface="Gelasio" pitchFamily="34" charset="-122"/>
                <a:cs typeface="Gelasio" pitchFamily="34" charset="-120"/>
              </a:rPr>
              <a:t>Cost-Effective</a:t>
            </a:r>
            <a:endParaRPr lang="en-US" sz="1750" dirty="0"/>
          </a:p>
        </p:txBody>
      </p:sp>
      <p:sp>
        <p:nvSpPr>
          <p:cNvPr id="15" name="Text 13"/>
          <p:cNvSpPr/>
          <p:nvPr/>
        </p:nvSpPr>
        <p:spPr>
          <a:xfrm>
            <a:off x="1644968" y="6535579"/>
            <a:ext cx="5450205" cy="517446"/>
          </a:xfrm>
          <a:prstGeom prst="rect">
            <a:avLst/>
          </a:prstGeom>
          <a:noFill/>
          <a:ln/>
        </p:spPr>
        <p:txBody>
          <a:bodyPr wrap="square" lIns="0" tIns="0" rIns="0" bIns="0" rtlCol="0" anchor="t"/>
          <a:lstStyle/>
          <a:p>
            <a:pPr algn="l" indent="0" marL="0">
              <a:lnSpc>
                <a:spcPts val="2000"/>
              </a:lnSpc>
              <a:buNone/>
            </a:pPr>
            <a:r>
              <a:rPr lang="en-US" sz="1400" dirty="0">
                <a:solidFill>
                  <a:srgbClr val="272525"/>
                </a:solidFill>
                <a:latin typeface="Lato" pitchFamily="34" charset="0"/>
                <a:ea typeface="Lato" pitchFamily="34" charset="-122"/>
                <a:cs typeface="Lato" pitchFamily="34" charset="-120"/>
              </a:rPr>
              <a:t>Affordable solution accessible to farmers across different economic segments</a:t>
            </a:r>
            <a:endParaRPr lang="en-US" sz="1400" dirty="0"/>
          </a:p>
        </p:txBody>
      </p:sp>
      <p:sp>
        <p:nvSpPr>
          <p:cNvPr id="16" name="Text 14"/>
          <p:cNvSpPr/>
          <p:nvPr/>
        </p:nvSpPr>
        <p:spPr>
          <a:xfrm>
            <a:off x="7542609" y="1936671"/>
            <a:ext cx="2703790" cy="353139"/>
          </a:xfrm>
          <a:prstGeom prst="rect">
            <a:avLst/>
          </a:prstGeom>
          <a:noFill/>
          <a:ln/>
        </p:spPr>
        <p:txBody>
          <a:bodyPr wrap="none" lIns="0" tIns="0" rIns="0" bIns="0" rtlCol="0" anchor="t"/>
          <a:lstStyle/>
          <a:p>
            <a:pPr algn="l" indent="0" marL="0">
              <a:lnSpc>
                <a:spcPts val="2650"/>
              </a:lnSpc>
              <a:buNone/>
            </a:pPr>
            <a:r>
              <a:rPr lang="en-US" sz="2100" dirty="0">
                <a:solidFill>
                  <a:srgbClr val="000000"/>
                </a:solidFill>
                <a:latin typeface="Gelasio" pitchFamily="34" charset="0"/>
                <a:ea typeface="Gelasio" pitchFamily="34" charset="-122"/>
                <a:cs typeface="Gelasio" pitchFamily="34" charset="-120"/>
              </a:rPr>
              <a:t>⚠</a:t>
            </a:r>
            <a:pPr algn="l" indent="0" marL="0">
              <a:lnSpc>
                <a:spcPts val="2650"/>
              </a:lnSpc>
              <a:buNone/>
            </a:pPr>
            <a:r>
              <a:rPr lang="en-US" sz="2100" dirty="0">
                <a:solidFill>
                  <a:srgbClr val="312F2B"/>
                </a:solidFill>
                <a:latin typeface="Gelasio" pitchFamily="34" charset="0"/>
                <a:ea typeface="Gelasio" pitchFamily="34" charset="-122"/>
                <a:cs typeface="Gelasio" pitchFamily="34" charset="-120"/>
              </a:rPr>
              <a:t> Limitations</a:t>
            </a:r>
            <a:endParaRPr lang="en-US" sz="2100" dirty="0"/>
          </a:p>
        </p:txBody>
      </p:sp>
      <p:sp>
        <p:nvSpPr>
          <p:cNvPr id="17" name="Shape 15"/>
          <p:cNvSpPr/>
          <p:nvPr/>
        </p:nvSpPr>
        <p:spPr>
          <a:xfrm>
            <a:off x="7542609" y="2450902"/>
            <a:ext cx="405527" cy="405527"/>
          </a:xfrm>
          <a:prstGeom prst="roundRect">
            <a:avLst>
              <a:gd name="adj" fmla="val 18669"/>
            </a:avLst>
          </a:prstGeom>
          <a:solidFill>
            <a:srgbClr val="E8E8E3"/>
          </a:solidFill>
          <a:ln w="7620">
            <a:solidFill>
              <a:srgbClr val="CECEC9"/>
            </a:solidFill>
            <a:prstDash val="solid"/>
          </a:ln>
        </p:spPr>
      </p:sp>
      <p:sp>
        <p:nvSpPr>
          <p:cNvPr id="18" name="Text 16"/>
          <p:cNvSpPr/>
          <p:nvPr/>
        </p:nvSpPr>
        <p:spPr>
          <a:xfrm>
            <a:off x="8091368" y="2512814"/>
            <a:ext cx="2253139" cy="281583"/>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Gelasio" pitchFamily="34" charset="0"/>
                <a:ea typeface="Gelasio" pitchFamily="34" charset="-122"/>
                <a:cs typeface="Gelasio" pitchFamily="34" charset="-120"/>
              </a:rPr>
              <a:t>Average Data Values</a:t>
            </a:r>
            <a:endParaRPr lang="en-US" sz="1750" dirty="0"/>
          </a:p>
        </p:txBody>
      </p:sp>
      <p:sp>
        <p:nvSpPr>
          <p:cNvPr id="19" name="Text 17"/>
          <p:cNvSpPr/>
          <p:nvPr/>
        </p:nvSpPr>
        <p:spPr>
          <a:xfrm>
            <a:off x="8091368" y="2937629"/>
            <a:ext cx="5450205" cy="517446"/>
          </a:xfrm>
          <a:prstGeom prst="rect">
            <a:avLst/>
          </a:prstGeom>
          <a:noFill/>
          <a:ln/>
        </p:spPr>
        <p:txBody>
          <a:bodyPr wrap="square" lIns="0" tIns="0" rIns="0" bIns="0" rtlCol="0" anchor="t"/>
          <a:lstStyle/>
          <a:p>
            <a:pPr algn="l" indent="0" marL="0">
              <a:lnSpc>
                <a:spcPts val="2000"/>
              </a:lnSpc>
              <a:buNone/>
            </a:pPr>
            <a:r>
              <a:rPr lang="en-US" sz="1400" dirty="0">
                <a:solidFill>
                  <a:srgbClr val="272525"/>
                </a:solidFill>
                <a:latin typeface="Lato" pitchFamily="34" charset="0"/>
                <a:ea typeface="Lato" pitchFamily="34" charset="-122"/>
                <a:cs typeface="Lato" pitchFamily="34" charset="-120"/>
              </a:rPr>
              <a:t>Uses standard agricultural datasets rather than hyper-local measurements</a:t>
            </a:r>
            <a:endParaRPr lang="en-US" sz="1400" dirty="0"/>
          </a:p>
        </p:txBody>
      </p:sp>
      <p:sp>
        <p:nvSpPr>
          <p:cNvPr id="20" name="Shape 18"/>
          <p:cNvSpPr/>
          <p:nvPr/>
        </p:nvSpPr>
        <p:spPr>
          <a:xfrm>
            <a:off x="7542609" y="3741539"/>
            <a:ext cx="405527" cy="405527"/>
          </a:xfrm>
          <a:prstGeom prst="roundRect">
            <a:avLst>
              <a:gd name="adj" fmla="val 18669"/>
            </a:avLst>
          </a:prstGeom>
          <a:solidFill>
            <a:srgbClr val="E8E8E3"/>
          </a:solidFill>
          <a:ln w="7620">
            <a:solidFill>
              <a:srgbClr val="CECEC9"/>
            </a:solidFill>
            <a:prstDash val="solid"/>
          </a:ln>
        </p:spPr>
      </p:sp>
      <p:sp>
        <p:nvSpPr>
          <p:cNvPr id="21" name="Text 19"/>
          <p:cNvSpPr/>
          <p:nvPr/>
        </p:nvSpPr>
        <p:spPr>
          <a:xfrm>
            <a:off x="8091368" y="3803452"/>
            <a:ext cx="2253139" cy="281583"/>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Gelasio" pitchFamily="34" charset="0"/>
                <a:ea typeface="Gelasio" pitchFamily="34" charset="-122"/>
                <a:cs typeface="Gelasio" pitchFamily="34" charset="-120"/>
              </a:rPr>
              <a:t>No Real-Time Sensors</a:t>
            </a:r>
            <a:endParaRPr lang="en-US" sz="1750" dirty="0"/>
          </a:p>
        </p:txBody>
      </p:sp>
      <p:sp>
        <p:nvSpPr>
          <p:cNvPr id="22" name="Text 20"/>
          <p:cNvSpPr/>
          <p:nvPr/>
        </p:nvSpPr>
        <p:spPr>
          <a:xfrm>
            <a:off x="8091368" y="4228267"/>
            <a:ext cx="5450205" cy="258723"/>
          </a:xfrm>
          <a:prstGeom prst="rect">
            <a:avLst/>
          </a:prstGeom>
          <a:noFill/>
          <a:ln/>
        </p:spPr>
        <p:txBody>
          <a:bodyPr wrap="none" lIns="0" tIns="0" rIns="0" bIns="0" rtlCol="0" anchor="t"/>
          <a:lstStyle/>
          <a:p>
            <a:pPr algn="l" indent="0" marL="0">
              <a:lnSpc>
                <a:spcPts val="2000"/>
              </a:lnSpc>
              <a:buNone/>
            </a:pPr>
            <a:r>
              <a:rPr lang="en-US" sz="1400" dirty="0">
                <a:solidFill>
                  <a:srgbClr val="272525"/>
                </a:solidFill>
                <a:latin typeface="Lato" pitchFamily="34" charset="0"/>
                <a:ea typeface="Lato" pitchFamily="34" charset="-122"/>
                <a:cs typeface="Lato" pitchFamily="34" charset="-120"/>
              </a:rPr>
              <a:t>Currently lacks integration with IoT soil moisture or weather sensors</a:t>
            </a:r>
            <a:endParaRPr lang="en-US" sz="1400" dirty="0"/>
          </a:p>
        </p:txBody>
      </p:sp>
      <p:sp>
        <p:nvSpPr>
          <p:cNvPr id="23" name="Shape 21"/>
          <p:cNvSpPr/>
          <p:nvPr/>
        </p:nvSpPr>
        <p:spPr>
          <a:xfrm>
            <a:off x="7542609" y="4773454"/>
            <a:ext cx="405527" cy="405527"/>
          </a:xfrm>
          <a:prstGeom prst="roundRect">
            <a:avLst>
              <a:gd name="adj" fmla="val 18669"/>
            </a:avLst>
          </a:prstGeom>
          <a:solidFill>
            <a:srgbClr val="E8E8E3"/>
          </a:solidFill>
          <a:ln w="7620">
            <a:solidFill>
              <a:srgbClr val="CECEC9"/>
            </a:solidFill>
            <a:prstDash val="solid"/>
          </a:ln>
        </p:spPr>
      </p:sp>
      <p:sp>
        <p:nvSpPr>
          <p:cNvPr id="24" name="Text 22"/>
          <p:cNvSpPr/>
          <p:nvPr/>
        </p:nvSpPr>
        <p:spPr>
          <a:xfrm>
            <a:off x="8091368" y="4835366"/>
            <a:ext cx="2253139" cy="281583"/>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Gelasio" pitchFamily="34" charset="0"/>
                <a:ea typeface="Gelasio" pitchFamily="34" charset="-122"/>
                <a:cs typeface="Gelasio" pitchFamily="34" charset="-120"/>
              </a:rPr>
              <a:t>Manual Entry</a:t>
            </a:r>
            <a:endParaRPr lang="en-US" sz="1750" dirty="0"/>
          </a:p>
        </p:txBody>
      </p:sp>
      <p:sp>
        <p:nvSpPr>
          <p:cNvPr id="25" name="Text 23"/>
          <p:cNvSpPr/>
          <p:nvPr/>
        </p:nvSpPr>
        <p:spPr>
          <a:xfrm>
            <a:off x="8091368" y="5260181"/>
            <a:ext cx="5450205" cy="258723"/>
          </a:xfrm>
          <a:prstGeom prst="rect">
            <a:avLst/>
          </a:prstGeom>
          <a:noFill/>
          <a:ln/>
        </p:spPr>
        <p:txBody>
          <a:bodyPr wrap="none" lIns="0" tIns="0" rIns="0" bIns="0" rtlCol="0" anchor="t"/>
          <a:lstStyle/>
          <a:p>
            <a:pPr algn="l" indent="0" marL="0">
              <a:lnSpc>
                <a:spcPts val="2000"/>
              </a:lnSpc>
              <a:buNone/>
            </a:pPr>
            <a:r>
              <a:rPr lang="en-US" sz="1400" dirty="0">
                <a:solidFill>
                  <a:srgbClr val="272525"/>
                </a:solidFill>
                <a:latin typeface="Lato" pitchFamily="34" charset="0"/>
                <a:ea typeface="Lato" pitchFamily="34" charset="-122"/>
                <a:cs typeface="Lato" pitchFamily="34" charset="-120"/>
              </a:rPr>
              <a:t>Requires farmer to input data rather than automatic data collection</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2026-02-07T10:42:30Z</dcterms:created>
  <dcterms:modified xsi:type="dcterms:W3CDTF">2026-02-07T10:42:30Z</dcterms:modified>
</cp:coreProperties>
</file>